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4"/>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Nunito"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Dosis"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02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8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053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668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67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97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67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951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dirty="0" smtClean="0">
                <a:solidFill>
                  <a:srgbClr val="000000"/>
                </a:solidFill>
                <a:latin typeface="Dosis"/>
                <a:ea typeface="Dosis"/>
                <a:cs typeface="Dosis"/>
                <a:sym typeface="Dosis"/>
              </a:rPr>
              <a:t>Abie </a:t>
            </a:r>
            <a:r>
              <a:rPr lang="en-US" sz="1200" b="1" i="0" u="none" strike="noStrike" cap="none" dirty="0" err="1" smtClean="0">
                <a:solidFill>
                  <a:srgbClr val="000000"/>
                </a:solidFill>
                <a:latin typeface="Dosis"/>
                <a:ea typeface="Dosis"/>
                <a:cs typeface="Dosis"/>
                <a:sym typeface="Dosis"/>
              </a:rPr>
              <a:t>bachtiar</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rPr>
              <a:t>abiebachtiar04@gmail.com</a:t>
            </a:r>
            <a:endParaRPr sz="1200" dirty="0" smtClean="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lang="en" sz="1217" b="1">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Duis venenatis consequat lobortis. Nam sed urna nec lacus finibus facilisis non at arcu. Morbi consectetur, mi a fringilla vehicula, arcu justo mollis urna, condimentum faucibus eros sapien ac arcu. Morbi nec elit sed ligula pulvinar pellentesque. ”</a:t>
            </a:r>
            <a:endParaRPr sz="279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641707" cy="445097"/>
          </a:xfrm>
        </p:spPr>
        <p:txBody>
          <a:bodyPr>
            <a:normAutofit fontScale="92500" lnSpcReduction="20000"/>
          </a:bodyPr>
          <a:lstStyle/>
          <a:p>
            <a:pPr marL="114300" indent="0">
              <a:buNone/>
            </a:pPr>
            <a:r>
              <a:rPr lang="en" b="1" dirty="0">
                <a:solidFill>
                  <a:schemeClr val="dk1"/>
                </a:solidFill>
              </a:rPr>
              <a:t>extract datetime data</a:t>
            </a:r>
            <a:endParaRPr lang="en-US" dirty="0"/>
          </a:p>
        </p:txBody>
      </p:sp>
      <p:sp>
        <p:nvSpPr>
          <p:cNvPr id="4"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pic>
        <p:nvPicPr>
          <p:cNvPr id="2" name="Picture 1"/>
          <p:cNvPicPr>
            <a:picLocks noChangeAspect="1"/>
          </p:cNvPicPr>
          <p:nvPr/>
        </p:nvPicPr>
        <p:blipFill>
          <a:blip r:embed="rId2"/>
          <a:stretch>
            <a:fillRect/>
          </a:stretch>
        </p:blipFill>
        <p:spPr>
          <a:xfrm>
            <a:off x="151339" y="1837415"/>
            <a:ext cx="3439005" cy="371527"/>
          </a:xfrm>
          <a:prstGeom prst="rect">
            <a:avLst/>
          </a:prstGeom>
        </p:spPr>
      </p:pic>
      <p:pic>
        <p:nvPicPr>
          <p:cNvPr id="5" name="Picture 4"/>
          <p:cNvPicPr>
            <a:picLocks noChangeAspect="1"/>
          </p:cNvPicPr>
          <p:nvPr/>
        </p:nvPicPr>
        <p:blipFill>
          <a:blip r:embed="rId3"/>
          <a:stretch>
            <a:fillRect/>
          </a:stretch>
        </p:blipFill>
        <p:spPr>
          <a:xfrm>
            <a:off x="132286" y="2786992"/>
            <a:ext cx="3458058" cy="809738"/>
          </a:xfrm>
          <a:prstGeom prst="rect">
            <a:avLst/>
          </a:prstGeom>
        </p:spPr>
      </p:pic>
      <p:sp>
        <p:nvSpPr>
          <p:cNvPr id="6" name="TextBox 5"/>
          <p:cNvSpPr txBox="1"/>
          <p:nvPr/>
        </p:nvSpPr>
        <p:spPr>
          <a:xfrm>
            <a:off x="4330262" y="1837415"/>
            <a:ext cx="4246179" cy="52322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Merubah</a:t>
            </a:r>
            <a:r>
              <a:rPr lang="en-US" dirty="0" smtClean="0"/>
              <a:t> </a:t>
            </a:r>
            <a:r>
              <a:rPr lang="en-US" dirty="0" err="1" smtClean="0"/>
              <a:t>tipe</a:t>
            </a:r>
            <a:r>
              <a:rPr lang="en-US" dirty="0" smtClean="0"/>
              <a:t> data Timestamp </a:t>
            </a:r>
            <a:r>
              <a:rPr lang="en-US" dirty="0" err="1" smtClean="0"/>
              <a:t>menjadi</a:t>
            </a:r>
            <a:r>
              <a:rPr lang="en-US" dirty="0" smtClean="0"/>
              <a:t> </a:t>
            </a:r>
            <a:r>
              <a:rPr lang="en-US" dirty="0" err="1" smtClean="0"/>
              <a:t>datetime</a:t>
            </a:r>
            <a:endParaRPr lang="en-US" dirty="0" smtClean="0"/>
          </a:p>
          <a:p>
            <a:pPr marL="285750" indent="-285750">
              <a:buFont typeface="Arial" panose="020B0604020202020204" pitchFamily="34" charset="0"/>
              <a:buChar char="•"/>
            </a:pPr>
            <a:r>
              <a:rPr lang="en-US" dirty="0" err="1" smtClean="0"/>
              <a:t>Membuat</a:t>
            </a:r>
            <a:r>
              <a:rPr lang="en-US" dirty="0" smtClean="0"/>
              <a:t> </a:t>
            </a:r>
            <a:r>
              <a:rPr lang="en-US" dirty="0" err="1" smtClean="0"/>
              <a:t>kolom</a:t>
            </a:r>
            <a:r>
              <a:rPr lang="en-US" dirty="0" smtClean="0"/>
              <a:t> </a:t>
            </a:r>
            <a:r>
              <a:rPr lang="en-US" dirty="0" err="1" smtClean="0"/>
              <a:t>baru</a:t>
            </a:r>
            <a:r>
              <a:rPr lang="en-US" dirty="0" smtClean="0"/>
              <a:t> </a:t>
            </a:r>
            <a:r>
              <a:rPr lang="en-US" dirty="0" err="1" smtClean="0"/>
              <a:t>year,month,week,day</a:t>
            </a:r>
            <a:endParaRPr lang="en-US" dirty="0"/>
          </a:p>
        </p:txBody>
      </p:sp>
    </p:spTree>
    <p:extLst>
      <p:ext uri="{BB962C8B-B14F-4D97-AF65-F5344CB8AC3E}">
        <p14:creationId xmlns:p14="http://schemas.microsoft.com/office/powerpoint/2010/main" val="255845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1590672" cy="413566"/>
          </a:xfrm>
        </p:spPr>
        <p:txBody>
          <a:bodyPr>
            <a:normAutofit fontScale="85000" lnSpcReduction="20000"/>
          </a:bodyPr>
          <a:lstStyle/>
          <a:p>
            <a:pPr marL="114300" indent="0">
              <a:buNone/>
            </a:pPr>
            <a:r>
              <a:rPr lang="en" b="1" dirty="0">
                <a:solidFill>
                  <a:schemeClr val="dk1"/>
                </a:solidFill>
              </a:rPr>
              <a:t>Split Data</a:t>
            </a:r>
            <a:endParaRPr lang="en-US" dirty="0"/>
          </a:p>
        </p:txBody>
      </p:sp>
      <p:sp>
        <p:nvSpPr>
          <p:cNvPr id="4"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pic>
        <p:nvPicPr>
          <p:cNvPr id="2" name="Picture 1"/>
          <p:cNvPicPr>
            <a:picLocks noChangeAspect="1"/>
          </p:cNvPicPr>
          <p:nvPr/>
        </p:nvPicPr>
        <p:blipFill>
          <a:blip r:embed="rId2"/>
          <a:stretch>
            <a:fillRect/>
          </a:stretch>
        </p:blipFill>
        <p:spPr>
          <a:xfrm>
            <a:off x="1009153" y="1714380"/>
            <a:ext cx="7125694" cy="1714739"/>
          </a:xfrm>
          <a:prstGeom prst="rect">
            <a:avLst/>
          </a:prstGeom>
        </p:spPr>
      </p:pic>
    </p:spTree>
    <p:extLst>
      <p:ext uri="{BB962C8B-B14F-4D97-AF65-F5344CB8AC3E}">
        <p14:creationId xmlns:p14="http://schemas.microsoft.com/office/powerpoint/2010/main" val="382427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168741" cy="487139"/>
          </a:xfrm>
        </p:spPr>
        <p:txBody>
          <a:bodyPr>
            <a:normAutofit lnSpcReduction="10000"/>
          </a:bodyPr>
          <a:lstStyle/>
          <a:p>
            <a:pPr marL="114300" indent="0">
              <a:buNone/>
            </a:pPr>
            <a:r>
              <a:rPr lang="en" b="1" dirty="0">
                <a:solidFill>
                  <a:schemeClr val="dk1"/>
                </a:solidFill>
              </a:rPr>
              <a:t>feature encoding</a:t>
            </a:r>
            <a:endParaRPr lang="en-US" dirty="0"/>
          </a:p>
        </p:txBody>
      </p:sp>
      <p:sp>
        <p:nvSpPr>
          <p:cNvPr id="4"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pic>
        <p:nvPicPr>
          <p:cNvPr id="2" name="Picture 1"/>
          <p:cNvPicPr>
            <a:picLocks noChangeAspect="1"/>
          </p:cNvPicPr>
          <p:nvPr/>
        </p:nvPicPr>
        <p:blipFill>
          <a:blip r:embed="rId2"/>
          <a:stretch>
            <a:fillRect/>
          </a:stretch>
        </p:blipFill>
        <p:spPr>
          <a:xfrm>
            <a:off x="700387" y="2113145"/>
            <a:ext cx="5115639" cy="1295581"/>
          </a:xfrm>
          <a:prstGeom prst="rect">
            <a:avLst/>
          </a:prstGeom>
        </p:spPr>
      </p:pic>
    </p:spTree>
    <p:extLst>
      <p:ext uri="{BB962C8B-B14F-4D97-AF65-F5344CB8AC3E}">
        <p14:creationId xmlns:p14="http://schemas.microsoft.com/office/powerpoint/2010/main" val="33843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72662" y="560375"/>
            <a:ext cx="3499945" cy="595122"/>
          </a:xfrm>
          <a:prstGeom prst="rect">
            <a:avLst/>
          </a:prstGeom>
        </p:spPr>
        <p:txBody>
          <a:bodyPr spcFirstLastPara="1" wrap="square" lIns="91425" tIns="91425" rIns="91425" bIns="91425" anchor="t" anchorCtr="0">
            <a:normAutofit fontScale="77500" lnSpcReduction="20000"/>
          </a:bodyPr>
          <a:lstStyle/>
          <a:p>
            <a:pPr marL="762000" lvl="0" indent="0" algn="l" rtl="0">
              <a:spcBef>
                <a:spcPts val="0"/>
              </a:spcBef>
              <a:spcAft>
                <a:spcPts val="0"/>
              </a:spcAft>
              <a:buClr>
                <a:schemeClr val="dk1"/>
              </a:buClr>
              <a:buSzPts val="1500"/>
              <a:buNone/>
            </a:pPr>
            <a:r>
              <a:rPr lang="en-US" sz="1500" b="1" dirty="0" smtClean="0">
                <a:solidFill>
                  <a:schemeClr val="dk1"/>
                </a:solidFill>
              </a:rPr>
              <a:t>H</a:t>
            </a:r>
            <a:r>
              <a:rPr lang="en" sz="1500" b="1" dirty="0" smtClean="0">
                <a:solidFill>
                  <a:schemeClr val="dk1"/>
                </a:solidFill>
              </a:rPr>
              <a:t>asil </a:t>
            </a:r>
            <a:r>
              <a:rPr lang="en" sz="1500" b="1" i="1" dirty="0" smtClean="0">
                <a:solidFill>
                  <a:schemeClr val="dk1"/>
                </a:solidFill>
              </a:rPr>
              <a:t>experiment 1</a:t>
            </a:r>
          </a:p>
          <a:p>
            <a:pPr marL="762000" lvl="0" indent="0" algn="l" rtl="0">
              <a:spcBef>
                <a:spcPts val="0"/>
              </a:spcBef>
              <a:spcAft>
                <a:spcPts val="0"/>
              </a:spcAft>
              <a:buClr>
                <a:schemeClr val="dk1"/>
              </a:buClr>
              <a:buSzPts val="1500"/>
              <a:buNone/>
            </a:pPr>
            <a:r>
              <a:rPr lang="en" sz="1500" dirty="0" smtClean="0">
                <a:solidFill>
                  <a:schemeClr val="dk1"/>
                </a:solidFill>
              </a:rPr>
              <a:t>(</a:t>
            </a:r>
            <a:r>
              <a:rPr lang="en" sz="1500" dirty="0">
                <a:solidFill>
                  <a:schemeClr val="dk1"/>
                </a:solidFill>
              </a:rPr>
              <a:t>sebelum </a:t>
            </a:r>
            <a:r>
              <a:rPr lang="en" sz="1500" dirty="0" smtClean="0">
                <a:solidFill>
                  <a:schemeClr val="dk1"/>
                </a:solidFill>
              </a:rPr>
              <a:t>normalisasi/standardisasi)</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graphicFrame>
        <p:nvGraphicFramePr>
          <p:cNvPr id="3" name="Table 2"/>
          <p:cNvGraphicFramePr>
            <a:graphicFrameLocks noGrp="1"/>
          </p:cNvGraphicFramePr>
          <p:nvPr>
            <p:extLst/>
          </p:nvPr>
        </p:nvGraphicFramePr>
        <p:xfrm>
          <a:off x="1502980" y="1524000"/>
          <a:ext cx="6096000" cy="2536541"/>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768582023"/>
                    </a:ext>
                  </a:extLst>
                </a:gridCol>
                <a:gridCol w="1524000">
                  <a:extLst>
                    <a:ext uri="{9D8B030D-6E8A-4147-A177-3AD203B41FA5}">
                      <a16:colId xmlns:a16="http://schemas.microsoft.com/office/drawing/2014/main" val="2535110281"/>
                    </a:ext>
                  </a:extLst>
                </a:gridCol>
                <a:gridCol w="1524000">
                  <a:extLst>
                    <a:ext uri="{9D8B030D-6E8A-4147-A177-3AD203B41FA5}">
                      <a16:colId xmlns:a16="http://schemas.microsoft.com/office/drawing/2014/main" val="1483567045"/>
                    </a:ext>
                  </a:extLst>
                </a:gridCol>
                <a:gridCol w="1524000">
                  <a:extLst>
                    <a:ext uri="{9D8B030D-6E8A-4147-A177-3AD203B41FA5}">
                      <a16:colId xmlns:a16="http://schemas.microsoft.com/office/drawing/2014/main" val="2088923013"/>
                    </a:ext>
                  </a:extLst>
                </a:gridCol>
              </a:tblGrid>
              <a:tr h="311501">
                <a:tc>
                  <a:txBody>
                    <a:bodyPr/>
                    <a:lstStyle/>
                    <a:p>
                      <a:pPr algn="ctr"/>
                      <a:r>
                        <a:rPr lang="en-US" sz="1200" dirty="0" smtClean="0"/>
                        <a:t>Matrix</a:t>
                      </a:r>
                      <a:r>
                        <a:rPr lang="en-US" sz="1200" baseline="0" dirty="0" smtClean="0"/>
                        <a:t> </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Decision Tree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k-Nearest Neighbor</a:t>
                      </a:r>
                    </a:p>
                  </a:txBody>
                  <a:tcPr/>
                </a:tc>
                <a:extLst>
                  <a:ext uri="{0D108BD9-81ED-4DB2-BD59-A6C34878D82A}">
                    <a16:rowId xmlns:a16="http://schemas.microsoft.com/office/drawing/2014/main" val="3439977768"/>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Accuracy (Train Set)</a:t>
                      </a:r>
                      <a:endParaRPr lang="en-US" sz="1100"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 0.87</a:t>
                      </a:r>
                      <a:endParaRPr lang="en-US"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0.87</a:t>
                      </a:r>
                      <a:endParaRPr lang="en-US"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0.71</a:t>
                      </a:r>
                      <a:endParaRPr lang="en-US" dirty="0"/>
                    </a:p>
                  </a:txBody>
                  <a:tcPr/>
                </a:tc>
                <a:extLst>
                  <a:ext uri="{0D108BD9-81ED-4DB2-BD59-A6C34878D82A}">
                    <a16:rowId xmlns:a16="http://schemas.microsoft.com/office/drawing/2014/main" val="1730001836"/>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Accuracy (Test Set)</a:t>
                      </a:r>
                      <a:endParaRPr lang="en-US" sz="11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0.86</a:t>
                      </a:r>
                      <a:endParaRPr lang="en-US" dirty="0" smtClean="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0.86</a:t>
                      </a:r>
                      <a:endParaRPr lang="en-US" dirty="0" smtClean="0"/>
                    </a:p>
                  </a:txBody>
                  <a:tcPr/>
                </a:tc>
                <a:tc>
                  <a:txBody>
                    <a:bodyPr/>
                    <a:lstStyle/>
                    <a:p>
                      <a:pPr algn="ctr"/>
                      <a:r>
                        <a:rPr lang="en-US" sz="1400" b="0" i="0" u="none" strike="noStrike" cap="none" dirty="0" smtClean="0">
                          <a:solidFill>
                            <a:schemeClr val="dk1"/>
                          </a:solidFill>
                          <a:effectLst/>
                          <a:latin typeface="+mn-lt"/>
                          <a:ea typeface="+mn-ea"/>
                          <a:cs typeface="+mn-cs"/>
                          <a:sym typeface="Arial"/>
                        </a:rPr>
                        <a:t>0.72</a:t>
                      </a:r>
                      <a:endParaRPr lang="en-US" dirty="0"/>
                    </a:p>
                  </a:txBody>
                  <a:tcPr/>
                </a:tc>
                <a:extLst>
                  <a:ext uri="{0D108BD9-81ED-4DB2-BD59-A6C34878D82A}">
                    <a16:rowId xmlns:a16="http://schemas.microsoft.com/office/drawing/2014/main" val="2032998910"/>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Precision (Train Set)</a:t>
                      </a:r>
                      <a:endParaRPr lang="en-US" sz="1100"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0.82</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0.89</a:t>
                      </a:r>
                      <a:endParaRPr lang="en-US" dirty="0" smtClean="0"/>
                    </a:p>
                  </a:txBody>
                  <a:tcPr/>
                </a:tc>
                <a:tc>
                  <a:txBody>
                    <a:bodyPr/>
                    <a:lstStyle/>
                    <a:p>
                      <a:pPr algn="ctr"/>
                      <a:r>
                        <a:rPr lang="en-US" sz="1400" b="0" i="0" u="none" strike="noStrike" cap="none" dirty="0" smtClean="0">
                          <a:solidFill>
                            <a:schemeClr val="dk1"/>
                          </a:solidFill>
                          <a:effectLst/>
                          <a:latin typeface="+mn-lt"/>
                          <a:ea typeface="+mn-ea"/>
                          <a:cs typeface="+mn-cs"/>
                          <a:sym typeface="Arial"/>
                        </a:rPr>
                        <a:t>0.78</a:t>
                      </a:r>
                      <a:endParaRPr lang="en-US" dirty="0"/>
                    </a:p>
                  </a:txBody>
                  <a:tcPr/>
                </a:tc>
                <a:extLst>
                  <a:ext uri="{0D108BD9-81ED-4DB2-BD59-A6C34878D82A}">
                    <a16:rowId xmlns:a16="http://schemas.microsoft.com/office/drawing/2014/main" val="708225807"/>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Precision (Test Set)</a:t>
                      </a:r>
                      <a:endParaRPr lang="en-US" sz="1100"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0.79</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0.86</a:t>
                      </a:r>
                      <a:endParaRPr lang="en-US" dirty="0" smtClean="0"/>
                    </a:p>
                  </a:txBody>
                  <a:tcPr/>
                </a:tc>
                <a:tc>
                  <a:txBody>
                    <a:bodyPr/>
                    <a:lstStyle/>
                    <a:p>
                      <a:pPr algn="ctr"/>
                      <a:r>
                        <a:rPr lang="en-US" sz="1400" b="0" i="0" u="none" strike="noStrike" cap="none" dirty="0" smtClean="0">
                          <a:solidFill>
                            <a:schemeClr val="dk1"/>
                          </a:solidFill>
                          <a:effectLst/>
                          <a:latin typeface="+mn-lt"/>
                          <a:ea typeface="+mn-ea"/>
                          <a:cs typeface="+mn-cs"/>
                          <a:sym typeface="Arial"/>
                        </a:rPr>
                        <a:t>0.77</a:t>
                      </a:r>
                      <a:endParaRPr lang="en-US" dirty="0"/>
                    </a:p>
                  </a:txBody>
                  <a:tcPr/>
                </a:tc>
                <a:extLst>
                  <a:ext uri="{0D108BD9-81ED-4DB2-BD59-A6C34878D82A}">
                    <a16:rowId xmlns:a16="http://schemas.microsoft.com/office/drawing/2014/main" val="2668886391"/>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Recall (Train Set)</a:t>
                      </a:r>
                      <a:endParaRPr lang="en-US" sz="1100"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0.97</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0.85</a:t>
                      </a:r>
                      <a:endParaRPr lang="en-US" dirty="0" smtClean="0"/>
                    </a:p>
                  </a:txBody>
                  <a:tcPr/>
                </a:tc>
                <a:tc>
                  <a:txBody>
                    <a:bodyPr/>
                    <a:lstStyle/>
                    <a:p>
                      <a:pPr algn="ctr"/>
                      <a:r>
                        <a:rPr lang="en-US" sz="1400" b="0" i="0" u="none" strike="noStrike" cap="none" dirty="0" smtClean="0">
                          <a:solidFill>
                            <a:schemeClr val="dk1"/>
                          </a:solidFill>
                          <a:effectLst/>
                          <a:latin typeface="+mn-lt"/>
                          <a:ea typeface="+mn-ea"/>
                          <a:cs typeface="+mn-cs"/>
                          <a:sym typeface="Arial"/>
                        </a:rPr>
                        <a:t>0.60</a:t>
                      </a:r>
                      <a:endParaRPr lang="en-US" dirty="0"/>
                    </a:p>
                  </a:txBody>
                  <a:tcPr/>
                </a:tc>
                <a:extLst>
                  <a:ext uri="{0D108BD9-81ED-4DB2-BD59-A6C34878D82A}">
                    <a16:rowId xmlns:a16="http://schemas.microsoft.com/office/drawing/2014/main" val="2299778317"/>
                  </a:ext>
                </a:extLst>
              </a:tr>
              <a:tr h="370840">
                <a:tc>
                  <a:txBody>
                    <a:bodyPr/>
                    <a:lstStyle/>
                    <a:p>
                      <a:pPr algn="ctr"/>
                      <a:r>
                        <a:rPr lang="en-US" sz="1100" b="0" i="0" u="none" strike="noStrike" cap="none" dirty="0" smtClean="0">
                          <a:solidFill>
                            <a:schemeClr val="dk1"/>
                          </a:solidFill>
                          <a:effectLst/>
                          <a:latin typeface="+mn-lt"/>
                          <a:ea typeface="+mn-ea"/>
                          <a:cs typeface="+mn-cs"/>
                          <a:sym typeface="Arial"/>
                        </a:rPr>
                        <a:t>Recall (Test Set)</a:t>
                      </a:r>
                      <a:endParaRPr lang="en-US" sz="1100" dirty="0"/>
                    </a:p>
                  </a:txBody>
                  <a:tcPr/>
                </a:tc>
                <a:tc>
                  <a:txBody>
                    <a:bodyPr/>
                    <a:lstStyle/>
                    <a:p>
                      <a:pPr algn="ctr"/>
                      <a:r>
                        <a:rPr lang="en-US" sz="1400" b="0" i="0" u="none" strike="noStrike" cap="none" dirty="0" smtClean="0">
                          <a:solidFill>
                            <a:schemeClr val="dk1"/>
                          </a:solidFill>
                          <a:effectLst/>
                          <a:latin typeface="+mn-lt"/>
                          <a:ea typeface="+mn-ea"/>
                          <a:cs typeface="+mn-cs"/>
                          <a:sym typeface="Arial"/>
                        </a:rPr>
                        <a:t>0.96</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smtClean="0">
                          <a:solidFill>
                            <a:schemeClr val="dk1"/>
                          </a:solidFill>
                          <a:effectLst/>
                          <a:latin typeface="+mn-lt"/>
                          <a:ea typeface="+mn-ea"/>
                          <a:cs typeface="+mn-cs"/>
                          <a:sym typeface="Arial"/>
                        </a:rPr>
                        <a:t>0.85</a:t>
                      </a:r>
                      <a:endParaRPr lang="en-US" dirty="0" smtClean="0"/>
                    </a:p>
                  </a:txBody>
                  <a:tcPr/>
                </a:tc>
                <a:tc>
                  <a:txBody>
                    <a:bodyPr/>
                    <a:lstStyle/>
                    <a:p>
                      <a:pPr algn="ctr"/>
                      <a:r>
                        <a:rPr lang="en-US" sz="1400" b="0" i="0" u="none" strike="noStrike" cap="none" dirty="0" smtClean="0">
                          <a:solidFill>
                            <a:schemeClr val="dk1"/>
                          </a:solidFill>
                          <a:effectLst/>
                          <a:latin typeface="+mn-lt"/>
                          <a:ea typeface="+mn-ea"/>
                          <a:cs typeface="+mn-cs"/>
                          <a:sym typeface="Arial"/>
                        </a:rPr>
                        <a:t>0.60</a:t>
                      </a:r>
                      <a:endParaRPr lang="en-US" dirty="0"/>
                    </a:p>
                  </a:txBody>
                  <a:tcPr/>
                </a:tc>
                <a:extLst>
                  <a:ext uri="{0D108BD9-81ED-4DB2-BD59-A6C34878D82A}">
                    <a16:rowId xmlns:a16="http://schemas.microsoft.com/office/drawing/2014/main" val="1094094554"/>
                  </a:ext>
                </a:extLst>
              </a:tr>
            </a:tbl>
          </a:graphicData>
        </a:graphic>
      </p:graphicFrame>
    </p:spTree>
    <p:extLst>
      <p:ext uri="{BB962C8B-B14F-4D97-AF65-F5344CB8AC3E}">
        <p14:creationId xmlns:p14="http://schemas.microsoft.com/office/powerpoint/2010/main" val="311004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72662" y="560375"/>
            <a:ext cx="3499945" cy="595122"/>
          </a:xfrm>
          <a:prstGeom prst="rect">
            <a:avLst/>
          </a:prstGeom>
        </p:spPr>
        <p:txBody>
          <a:bodyPr spcFirstLastPara="1" wrap="square" lIns="91425" tIns="91425" rIns="91425" bIns="91425" anchor="t" anchorCtr="0">
            <a:normAutofit/>
          </a:bodyPr>
          <a:lstStyle/>
          <a:p>
            <a:pPr marL="762000" lvl="0" indent="0">
              <a:buClr>
                <a:schemeClr val="dk1"/>
              </a:buClr>
              <a:buSzPts val="1500"/>
              <a:buNone/>
            </a:pPr>
            <a:r>
              <a:rPr lang="en" sz="1500" b="1" dirty="0">
                <a:solidFill>
                  <a:schemeClr val="dk1"/>
                </a:solidFill>
              </a:rPr>
              <a:t>confusion matrix</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graphicFrame>
        <p:nvGraphicFramePr>
          <p:cNvPr id="3" name="Table 2"/>
          <p:cNvGraphicFramePr>
            <a:graphicFrameLocks noGrp="1"/>
          </p:cNvGraphicFramePr>
          <p:nvPr>
            <p:extLst/>
          </p:nvPr>
        </p:nvGraphicFramePr>
        <p:xfrm>
          <a:off x="1502980" y="1524000"/>
          <a:ext cx="6096000" cy="2709261"/>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768582023"/>
                    </a:ext>
                  </a:extLst>
                </a:gridCol>
                <a:gridCol w="1524000">
                  <a:extLst>
                    <a:ext uri="{9D8B030D-6E8A-4147-A177-3AD203B41FA5}">
                      <a16:colId xmlns:a16="http://schemas.microsoft.com/office/drawing/2014/main" val="2535110281"/>
                    </a:ext>
                  </a:extLst>
                </a:gridCol>
                <a:gridCol w="1524000">
                  <a:extLst>
                    <a:ext uri="{9D8B030D-6E8A-4147-A177-3AD203B41FA5}">
                      <a16:colId xmlns:a16="http://schemas.microsoft.com/office/drawing/2014/main" val="1483567045"/>
                    </a:ext>
                  </a:extLst>
                </a:gridCol>
                <a:gridCol w="1524000">
                  <a:extLst>
                    <a:ext uri="{9D8B030D-6E8A-4147-A177-3AD203B41FA5}">
                      <a16:colId xmlns:a16="http://schemas.microsoft.com/office/drawing/2014/main" val="2088923013"/>
                    </a:ext>
                  </a:extLst>
                </a:gridCol>
              </a:tblGrid>
              <a:tr h="311501">
                <a:tc>
                  <a:txBody>
                    <a:bodyPr/>
                    <a:lstStyle/>
                    <a:p>
                      <a:pPr algn="ctr"/>
                      <a:r>
                        <a:rPr lang="en-US" sz="1200" dirty="0" smtClean="0"/>
                        <a:t>Matrix</a:t>
                      </a:r>
                      <a:r>
                        <a:rPr lang="en-US" sz="1200" baseline="0" dirty="0" smtClean="0"/>
                        <a:t> </a:t>
                      </a:r>
                      <a:endParaRPr lang="en-US"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Decision Tree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smtClean="0">
                          <a:solidFill>
                            <a:schemeClr val="lt1"/>
                          </a:solidFill>
                          <a:effectLst/>
                          <a:latin typeface="+mn-lt"/>
                          <a:ea typeface="+mn-ea"/>
                          <a:cs typeface="+mn-cs"/>
                          <a:sym typeface="Arial"/>
                        </a:rPr>
                        <a:t>k-Nearest Neighbor</a:t>
                      </a:r>
                    </a:p>
                  </a:txBody>
                  <a:tcPr/>
                </a:tc>
                <a:extLst>
                  <a:ext uri="{0D108BD9-81ED-4DB2-BD59-A6C34878D82A}">
                    <a16:rowId xmlns:a16="http://schemas.microsoft.com/office/drawing/2014/main" val="3439977768"/>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Accuracy (Train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0.94</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0.87</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0.97</a:t>
                      </a:r>
                      <a:endParaRPr lang="en-US" sz="1200" dirty="0"/>
                    </a:p>
                  </a:txBody>
                  <a:tcPr/>
                </a:tc>
                <a:extLst>
                  <a:ext uri="{0D108BD9-81ED-4DB2-BD59-A6C34878D82A}">
                    <a16:rowId xmlns:a16="http://schemas.microsoft.com/office/drawing/2014/main" val="1730001836"/>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Accuracy (Test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0.96</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0.86</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0.97</a:t>
                      </a:r>
                      <a:endParaRPr lang="en-US" sz="1200" dirty="0"/>
                    </a:p>
                  </a:txBody>
                  <a:tcPr/>
                </a:tc>
                <a:extLst>
                  <a:ext uri="{0D108BD9-81ED-4DB2-BD59-A6C34878D82A}">
                    <a16:rowId xmlns:a16="http://schemas.microsoft.com/office/drawing/2014/main" val="2032998910"/>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Precision (Train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0.91</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0.89</a:t>
                      </a:r>
                    </a:p>
                  </a:txBody>
                  <a:tcPr/>
                </a:tc>
                <a:tc>
                  <a:txBody>
                    <a:bodyPr/>
                    <a:lstStyle/>
                    <a:p>
                      <a:pPr algn="ctr"/>
                      <a:r>
                        <a:rPr lang="en-US" sz="1200" dirty="0" smtClean="0"/>
                        <a:t>1</a:t>
                      </a:r>
                      <a:endParaRPr lang="en-US" sz="1200" dirty="0"/>
                    </a:p>
                  </a:txBody>
                  <a:tcPr/>
                </a:tc>
                <a:extLst>
                  <a:ext uri="{0D108BD9-81ED-4DB2-BD59-A6C34878D82A}">
                    <a16:rowId xmlns:a16="http://schemas.microsoft.com/office/drawing/2014/main" val="708225807"/>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Precision (Test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0.93</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0.86</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0.99</a:t>
                      </a:r>
                      <a:endParaRPr lang="en-US" sz="1200" dirty="0"/>
                    </a:p>
                  </a:txBody>
                  <a:tcPr/>
                </a:tc>
                <a:extLst>
                  <a:ext uri="{0D108BD9-81ED-4DB2-BD59-A6C34878D82A}">
                    <a16:rowId xmlns:a16="http://schemas.microsoft.com/office/drawing/2014/main" val="2668886391"/>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Recall (Train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0.90</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0.85</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0.94</a:t>
                      </a:r>
                      <a:endParaRPr lang="en-US" sz="1200" dirty="0"/>
                    </a:p>
                  </a:txBody>
                  <a:tcPr/>
                </a:tc>
                <a:extLst>
                  <a:ext uri="{0D108BD9-81ED-4DB2-BD59-A6C34878D82A}">
                    <a16:rowId xmlns:a16="http://schemas.microsoft.com/office/drawing/2014/main" val="2299778317"/>
                  </a:ext>
                </a:extLst>
              </a:tr>
              <a:tr h="370840">
                <a:tc>
                  <a:txBody>
                    <a:bodyPr/>
                    <a:lstStyle/>
                    <a:p>
                      <a:pPr algn="ctr"/>
                      <a:r>
                        <a:rPr lang="en-US" sz="1200" b="0" i="0" u="none" strike="noStrike" cap="none" dirty="0" smtClean="0">
                          <a:solidFill>
                            <a:schemeClr val="dk1"/>
                          </a:solidFill>
                          <a:effectLst/>
                          <a:latin typeface="+mn-lt"/>
                          <a:ea typeface="+mn-ea"/>
                          <a:cs typeface="+mn-cs"/>
                          <a:sym typeface="Arial"/>
                        </a:rPr>
                        <a:t>Recall (Test Set)</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0.99</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0.86</a:t>
                      </a:r>
                      <a:endParaRPr lang="en-US" sz="1200" dirty="0"/>
                    </a:p>
                  </a:txBody>
                  <a:tcPr/>
                </a:tc>
                <a:tc>
                  <a:txBody>
                    <a:bodyPr/>
                    <a:lstStyle/>
                    <a:p>
                      <a:pPr algn="ctr"/>
                      <a:r>
                        <a:rPr lang="en-US" sz="1200" b="0" i="0" u="none" strike="noStrike" cap="none" dirty="0" smtClean="0">
                          <a:solidFill>
                            <a:schemeClr val="dk1"/>
                          </a:solidFill>
                          <a:effectLst/>
                          <a:latin typeface="+mn-lt"/>
                          <a:ea typeface="+mn-ea"/>
                          <a:cs typeface="+mn-cs"/>
                          <a:sym typeface="Arial"/>
                        </a:rPr>
                        <a:t>0.95</a:t>
                      </a:r>
                      <a:endParaRPr lang="en-US" sz="1200" dirty="0"/>
                    </a:p>
                  </a:txBody>
                  <a:tcPr/>
                </a:tc>
                <a:extLst>
                  <a:ext uri="{0D108BD9-81ED-4DB2-BD59-A6C34878D82A}">
                    <a16:rowId xmlns:a16="http://schemas.microsoft.com/office/drawing/2014/main" val="1094094554"/>
                  </a:ext>
                </a:extLst>
              </a:tr>
            </a:tbl>
          </a:graphicData>
        </a:graphic>
      </p:graphicFrame>
    </p:spTree>
    <p:extLst>
      <p:ext uri="{BB962C8B-B14F-4D97-AF65-F5344CB8AC3E}">
        <p14:creationId xmlns:p14="http://schemas.microsoft.com/office/powerpoint/2010/main" val="2200612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72662" y="560375"/>
            <a:ext cx="3499945" cy="595122"/>
          </a:xfrm>
          <a:prstGeom prst="rect">
            <a:avLst/>
          </a:prstGeom>
        </p:spPr>
        <p:txBody>
          <a:bodyPr spcFirstLastPara="1" wrap="square" lIns="91425" tIns="91425" rIns="91425" bIns="91425" anchor="t" anchorCtr="0">
            <a:normAutofit fontScale="85000" lnSpcReduction="20000"/>
          </a:bodyPr>
          <a:lstStyle/>
          <a:p>
            <a:pPr marL="762000" lvl="0" indent="0" algn="l" rtl="0">
              <a:spcBef>
                <a:spcPts val="0"/>
              </a:spcBef>
              <a:spcAft>
                <a:spcPts val="0"/>
              </a:spcAft>
              <a:buClr>
                <a:schemeClr val="dk1"/>
              </a:buClr>
              <a:buSzPts val="1500"/>
              <a:buNone/>
            </a:pPr>
            <a:r>
              <a:rPr lang="en-US" sz="1500" b="1" dirty="0" smtClean="0">
                <a:solidFill>
                  <a:schemeClr val="dk1"/>
                </a:solidFill>
              </a:rPr>
              <a:t>H</a:t>
            </a:r>
            <a:r>
              <a:rPr lang="en" sz="1500" b="1" dirty="0" smtClean="0">
                <a:solidFill>
                  <a:schemeClr val="dk1"/>
                </a:solidFill>
              </a:rPr>
              <a:t>asil </a:t>
            </a:r>
            <a:r>
              <a:rPr lang="en" sz="1500" b="1" i="1" dirty="0" smtClean="0">
                <a:solidFill>
                  <a:schemeClr val="dk1"/>
                </a:solidFill>
              </a:rPr>
              <a:t>experiment 2</a:t>
            </a:r>
          </a:p>
          <a:p>
            <a:pPr marL="762000" lvl="0" indent="0" algn="l" rtl="0">
              <a:spcBef>
                <a:spcPts val="0"/>
              </a:spcBef>
              <a:spcAft>
                <a:spcPts val="0"/>
              </a:spcAft>
              <a:buClr>
                <a:schemeClr val="dk1"/>
              </a:buClr>
              <a:buSzPts val="1500"/>
              <a:buNone/>
            </a:pPr>
            <a:r>
              <a:rPr lang="en" sz="1500" dirty="0" smtClean="0">
                <a:solidFill>
                  <a:schemeClr val="dk1"/>
                </a:solidFill>
              </a:rPr>
              <a:t>(setelah normalisasi/standardisasi)</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2" name="Picture 1"/>
          <p:cNvPicPr>
            <a:picLocks noChangeAspect="1"/>
          </p:cNvPicPr>
          <p:nvPr/>
        </p:nvPicPr>
        <p:blipFill>
          <a:blip r:embed="rId3"/>
          <a:stretch>
            <a:fillRect/>
          </a:stretch>
        </p:blipFill>
        <p:spPr>
          <a:xfrm>
            <a:off x="483538" y="1501697"/>
            <a:ext cx="4687490" cy="3271003"/>
          </a:xfrm>
          <a:prstGeom prst="rect">
            <a:avLst/>
          </a:prstGeom>
        </p:spPr>
      </p:pic>
      <p:sp>
        <p:nvSpPr>
          <p:cNvPr id="4" name="TextBox 3"/>
          <p:cNvSpPr txBox="1"/>
          <p:nvPr/>
        </p:nvSpPr>
        <p:spPr>
          <a:xfrm>
            <a:off x="5591504" y="1685485"/>
            <a:ext cx="3090042" cy="2246769"/>
          </a:xfrm>
          <a:prstGeom prst="rect">
            <a:avLst/>
          </a:prstGeom>
          <a:noFill/>
        </p:spPr>
        <p:txBody>
          <a:bodyPr wrap="square" rtlCol="0">
            <a:spAutoFit/>
          </a:bodyPr>
          <a:lstStyle/>
          <a:p>
            <a:pPr algn="just"/>
            <a:r>
              <a:rPr lang="en-US" dirty="0"/>
              <a:t>Dari </a:t>
            </a:r>
            <a:r>
              <a:rPr lang="en-US" dirty="0" err="1"/>
              <a:t>hasil</a:t>
            </a:r>
            <a:r>
              <a:rPr lang="en-US" dirty="0"/>
              <a:t> Confusion Matrix </a:t>
            </a:r>
            <a:r>
              <a:rPr lang="en-US" dirty="0" err="1"/>
              <a:t>diketahui</a:t>
            </a:r>
            <a:r>
              <a:rPr lang="en-US" dirty="0"/>
              <a:t> </a:t>
            </a:r>
            <a:r>
              <a:rPr lang="en-US" dirty="0" err="1"/>
              <a:t>bahwa</a:t>
            </a:r>
            <a:r>
              <a:rPr lang="en-US" dirty="0"/>
              <a:t> model </a:t>
            </a:r>
            <a:r>
              <a:rPr lang="en-US" dirty="0" err="1"/>
              <a:t>memprediksi</a:t>
            </a:r>
            <a:r>
              <a:rPr lang="en-US" dirty="0"/>
              <a:t> </a:t>
            </a:r>
            <a:r>
              <a:rPr lang="en-US" dirty="0" err="1"/>
              <a:t>lebih</a:t>
            </a:r>
            <a:r>
              <a:rPr lang="en-US" dirty="0"/>
              <a:t> </a:t>
            </a:r>
            <a:r>
              <a:rPr lang="en-US" dirty="0" err="1"/>
              <a:t>banyak</a:t>
            </a:r>
            <a:r>
              <a:rPr lang="en-US" dirty="0"/>
              <a:t> </a:t>
            </a:r>
            <a:r>
              <a:rPr lang="en-US" dirty="0" err="1"/>
              <a:t>pengguna</a:t>
            </a:r>
            <a:r>
              <a:rPr lang="en-US" dirty="0"/>
              <a:t> yang </a:t>
            </a:r>
            <a:r>
              <a:rPr lang="en-US" dirty="0" err="1"/>
              <a:t>mengklik</a:t>
            </a:r>
            <a:r>
              <a:rPr lang="en-US" dirty="0"/>
              <a:t> </a:t>
            </a:r>
            <a:r>
              <a:rPr lang="en-US" dirty="0" err="1"/>
              <a:t>iklan</a:t>
            </a:r>
            <a:r>
              <a:rPr lang="en-US" dirty="0"/>
              <a:t> </a:t>
            </a:r>
            <a:r>
              <a:rPr lang="en-US" dirty="0" err="1"/>
              <a:t>karena</a:t>
            </a:r>
            <a:r>
              <a:rPr lang="en-US" dirty="0"/>
              <a:t> </a:t>
            </a:r>
            <a:r>
              <a:rPr lang="en-US" dirty="0" err="1"/>
              <a:t>pada</a:t>
            </a:r>
            <a:r>
              <a:rPr lang="en-US" dirty="0"/>
              <a:t> </a:t>
            </a:r>
            <a:r>
              <a:rPr lang="en-US" dirty="0" err="1"/>
              <a:t>evaluasi</a:t>
            </a:r>
            <a:r>
              <a:rPr lang="en-US" dirty="0"/>
              <a:t> </a:t>
            </a:r>
            <a:r>
              <a:rPr lang="en-US" dirty="0" err="1"/>
              <a:t>matriks</a:t>
            </a:r>
            <a:r>
              <a:rPr lang="en-US" dirty="0"/>
              <a:t> </a:t>
            </a:r>
            <a:r>
              <a:rPr lang="en-US" dirty="0" err="1"/>
              <a:t>sebelumnya</a:t>
            </a:r>
            <a:r>
              <a:rPr lang="en-US" dirty="0"/>
              <a:t> </a:t>
            </a:r>
            <a:r>
              <a:rPr lang="en-US" dirty="0" err="1"/>
              <a:t>selain</a:t>
            </a:r>
            <a:r>
              <a:rPr lang="en-US" dirty="0"/>
              <a:t> </a:t>
            </a:r>
            <a:r>
              <a:rPr lang="en-US" dirty="0" err="1"/>
              <a:t>mempertimbangkan</a:t>
            </a:r>
            <a:r>
              <a:rPr lang="en-US" dirty="0"/>
              <a:t> </a:t>
            </a:r>
            <a:r>
              <a:rPr lang="en-US" dirty="0" err="1"/>
              <a:t>nilai</a:t>
            </a:r>
            <a:r>
              <a:rPr lang="en-US" dirty="0"/>
              <a:t> </a:t>
            </a:r>
            <a:r>
              <a:rPr lang="en-US" dirty="0" err="1"/>
              <a:t>akurasi</a:t>
            </a:r>
            <a:r>
              <a:rPr lang="en-US" dirty="0"/>
              <a:t> yang </a:t>
            </a:r>
            <a:r>
              <a:rPr lang="en-US" dirty="0" err="1"/>
              <a:t>tinggi</a:t>
            </a:r>
            <a:r>
              <a:rPr lang="en-US" dirty="0"/>
              <a:t> </a:t>
            </a:r>
            <a:r>
              <a:rPr lang="en-US" dirty="0" err="1"/>
              <a:t>juga</a:t>
            </a:r>
            <a:r>
              <a:rPr lang="en-US" dirty="0"/>
              <a:t> </a:t>
            </a:r>
            <a:r>
              <a:rPr lang="en-US" dirty="0" err="1"/>
              <a:t>mempertimbangkan</a:t>
            </a:r>
            <a:r>
              <a:rPr lang="en-US" dirty="0"/>
              <a:t> </a:t>
            </a:r>
            <a:r>
              <a:rPr lang="en-US" dirty="0" err="1"/>
              <a:t>kinerja</a:t>
            </a:r>
            <a:r>
              <a:rPr lang="en-US" dirty="0"/>
              <a:t> recall </a:t>
            </a:r>
            <a:r>
              <a:rPr lang="en-US" dirty="0" err="1"/>
              <a:t>yaitu</a:t>
            </a:r>
            <a:r>
              <a:rPr lang="en-US" dirty="0"/>
              <a:t> </a:t>
            </a:r>
            <a:r>
              <a:rPr lang="en-US" dirty="0" err="1"/>
              <a:t>pelanggan</a:t>
            </a:r>
            <a:r>
              <a:rPr lang="en-US" dirty="0"/>
              <a:t> yang </a:t>
            </a:r>
            <a:r>
              <a:rPr lang="en-US" dirty="0" err="1"/>
              <a:t>mengklik</a:t>
            </a:r>
            <a:r>
              <a:rPr lang="en-US" dirty="0"/>
              <a:t> </a:t>
            </a:r>
            <a:r>
              <a:rPr lang="en-US" dirty="0" err="1"/>
              <a:t>iklan</a:t>
            </a:r>
            <a:r>
              <a:rPr lang="en-US" dirty="0"/>
              <a:t> </a:t>
            </a:r>
            <a:r>
              <a:rPr lang="en-US" dirty="0" err="1"/>
              <a:t>dan</a:t>
            </a:r>
            <a:r>
              <a:rPr lang="en-US" dirty="0"/>
              <a:t> </a:t>
            </a:r>
            <a:r>
              <a:rPr lang="en-US" dirty="0" err="1"/>
              <a:t>dapat</a:t>
            </a:r>
            <a:r>
              <a:rPr lang="en-US" dirty="0"/>
              <a:t> </a:t>
            </a:r>
            <a:r>
              <a:rPr lang="en-US" dirty="0" err="1"/>
              <a:t>dapat</a:t>
            </a:r>
            <a:r>
              <a:rPr lang="en-US" dirty="0"/>
              <a:t> </a:t>
            </a:r>
            <a:r>
              <a:rPr lang="en-US" dirty="0" err="1"/>
              <a:t>diprediksi</a:t>
            </a:r>
            <a:r>
              <a:rPr lang="en-US" dirty="0"/>
              <a:t> </a:t>
            </a:r>
            <a:r>
              <a:rPr lang="en-US" dirty="0" err="1"/>
              <a:t>dengan</a:t>
            </a:r>
            <a:r>
              <a:rPr lang="en-US" dirty="0"/>
              <a:t> </a:t>
            </a:r>
            <a:r>
              <a:rPr lang="en-US" dirty="0" err="1"/>
              <a:t>benar</a:t>
            </a:r>
            <a:r>
              <a:rPr lang="en-US" dirty="0" smtClean="0"/>
              <a:t>.</a:t>
            </a:r>
            <a:endParaRPr lang="en-US" dirty="0"/>
          </a:p>
        </p:txBody>
      </p:sp>
    </p:spTree>
    <p:extLst>
      <p:ext uri="{BB962C8B-B14F-4D97-AF65-F5344CB8AC3E}">
        <p14:creationId xmlns:p14="http://schemas.microsoft.com/office/powerpoint/2010/main" val="144681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72662" y="560375"/>
            <a:ext cx="3499945" cy="595122"/>
          </a:xfrm>
          <a:prstGeom prst="rect">
            <a:avLst/>
          </a:prstGeom>
        </p:spPr>
        <p:txBody>
          <a:bodyPr spcFirstLastPara="1" wrap="square" lIns="91425" tIns="91425" rIns="91425" bIns="91425" anchor="t" anchorCtr="0">
            <a:normAutofit/>
          </a:bodyPr>
          <a:lstStyle/>
          <a:p>
            <a:pPr marL="762000" lvl="0" indent="0">
              <a:buClr>
                <a:schemeClr val="dk1"/>
              </a:buClr>
              <a:buSzPts val="1500"/>
              <a:buNone/>
            </a:pPr>
            <a:r>
              <a:rPr lang="en-US" sz="1500" b="1" i="1" dirty="0">
                <a:solidFill>
                  <a:schemeClr val="dk1"/>
                </a:solidFill>
              </a:rPr>
              <a:t>Feature Important</a:t>
            </a:r>
            <a:r>
              <a:rPr lang="en-US" sz="1500" i="1" dirty="0">
                <a:solidFill>
                  <a:schemeClr val="dk1"/>
                </a:solidFill>
              </a:rPr>
              <a:t>.</a:t>
            </a:r>
          </a:p>
          <a:p>
            <a:pPr marL="0" lvl="0" indent="0">
              <a:spcBef>
                <a:spcPts val="1200"/>
              </a:spcBef>
              <a:buNone/>
            </a:pPr>
            <a:endParaRPr lang="en-US"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3" name="Picture 2"/>
          <p:cNvPicPr>
            <a:picLocks noChangeAspect="1"/>
          </p:cNvPicPr>
          <p:nvPr/>
        </p:nvPicPr>
        <p:blipFill>
          <a:blip r:embed="rId3"/>
          <a:stretch>
            <a:fillRect/>
          </a:stretch>
        </p:blipFill>
        <p:spPr>
          <a:xfrm>
            <a:off x="781633" y="1513457"/>
            <a:ext cx="4715277" cy="2810267"/>
          </a:xfrm>
          <a:prstGeom prst="rect">
            <a:avLst/>
          </a:prstGeom>
        </p:spPr>
      </p:pic>
      <p:sp>
        <p:nvSpPr>
          <p:cNvPr id="4" name="TextBox 3"/>
          <p:cNvSpPr txBox="1"/>
          <p:nvPr/>
        </p:nvSpPr>
        <p:spPr>
          <a:xfrm>
            <a:off x="6264165" y="1828800"/>
            <a:ext cx="2606566" cy="2031325"/>
          </a:xfrm>
          <a:prstGeom prst="rect">
            <a:avLst/>
          </a:prstGeom>
          <a:noFill/>
        </p:spPr>
        <p:txBody>
          <a:bodyPr wrap="square" rtlCol="0">
            <a:spAutoFit/>
          </a:bodyPr>
          <a:lstStyle/>
          <a:p>
            <a:r>
              <a:rPr lang="en-US" dirty="0" smtClean="0"/>
              <a:t>Dari </a:t>
            </a:r>
            <a:r>
              <a:rPr lang="en-US" dirty="0" err="1" smtClean="0"/>
              <a:t>grafik</a:t>
            </a:r>
            <a:r>
              <a:rPr lang="en-US" dirty="0" smtClean="0"/>
              <a:t> di </a:t>
            </a:r>
            <a:r>
              <a:rPr lang="en-US" dirty="0" err="1" smtClean="0"/>
              <a:t>samping</a:t>
            </a:r>
            <a:r>
              <a:rPr lang="en-US" dirty="0" smtClean="0"/>
              <a:t> </a:t>
            </a:r>
            <a:r>
              <a:rPr lang="en-US" dirty="0" err="1" smtClean="0"/>
              <a:t>dapat</a:t>
            </a:r>
            <a:r>
              <a:rPr lang="en-US" dirty="0" smtClean="0"/>
              <a:t> </a:t>
            </a:r>
            <a:r>
              <a:rPr lang="en-US" dirty="0" err="1" smtClean="0"/>
              <a:t>kita</a:t>
            </a:r>
            <a:r>
              <a:rPr lang="en-US" dirty="0" smtClean="0"/>
              <a:t> </a:t>
            </a:r>
            <a:r>
              <a:rPr lang="en-US" dirty="0" err="1" smtClean="0"/>
              <a:t>lihat</a:t>
            </a:r>
            <a:r>
              <a:rPr lang="en-US" dirty="0" smtClean="0"/>
              <a:t> </a:t>
            </a:r>
            <a:r>
              <a:rPr lang="en-US" dirty="0" err="1" smtClean="0"/>
              <a:t>bahwa</a:t>
            </a:r>
            <a:r>
              <a:rPr lang="en-US" dirty="0" smtClean="0"/>
              <a:t> </a:t>
            </a:r>
            <a:r>
              <a:rPr lang="en-US" dirty="0" err="1" smtClean="0"/>
              <a:t>kolom</a:t>
            </a:r>
            <a:r>
              <a:rPr lang="en-US" dirty="0" smtClean="0"/>
              <a:t> </a:t>
            </a:r>
            <a:r>
              <a:rPr lang="en-US" dirty="0" err="1" smtClean="0"/>
              <a:t>umur</a:t>
            </a:r>
            <a:r>
              <a:rPr lang="en-US" dirty="0" smtClean="0"/>
              <a:t> </a:t>
            </a:r>
            <a:r>
              <a:rPr lang="en-US" dirty="0" err="1" smtClean="0"/>
              <a:t>dan</a:t>
            </a:r>
            <a:r>
              <a:rPr lang="en-US" dirty="0" smtClean="0"/>
              <a:t> </a:t>
            </a:r>
            <a:r>
              <a:rPr lang="en-US" dirty="0" err="1" smtClean="0"/>
              <a:t>beberapa</a:t>
            </a:r>
            <a:r>
              <a:rPr lang="en-US" dirty="0" smtClean="0"/>
              <a:t> </a:t>
            </a:r>
            <a:r>
              <a:rPr lang="en-US" dirty="0" err="1" smtClean="0"/>
              <a:t>kolom</a:t>
            </a:r>
            <a:r>
              <a:rPr lang="en-US" dirty="0" smtClean="0"/>
              <a:t> category </a:t>
            </a:r>
            <a:r>
              <a:rPr lang="en-US" dirty="0" err="1" smtClean="0"/>
              <a:t>memiliki</a:t>
            </a:r>
            <a:r>
              <a:rPr lang="en-US" dirty="0" smtClean="0"/>
              <a:t> </a:t>
            </a:r>
            <a:r>
              <a:rPr lang="en-US" dirty="0" err="1" smtClean="0"/>
              <a:t>koefisine</a:t>
            </a:r>
            <a:r>
              <a:rPr lang="en-US" dirty="0" smtClean="0"/>
              <a:t> </a:t>
            </a:r>
            <a:r>
              <a:rPr lang="en-US" dirty="0" err="1" smtClean="0"/>
              <a:t>positif</a:t>
            </a:r>
            <a:r>
              <a:rPr lang="en-US" dirty="0" smtClean="0"/>
              <a:t>. </a:t>
            </a:r>
            <a:r>
              <a:rPr lang="en-US" dirty="0" err="1" smtClean="0"/>
              <a:t>Maka</a:t>
            </a:r>
            <a:r>
              <a:rPr lang="en-US" dirty="0" smtClean="0"/>
              <a:t> </a:t>
            </a:r>
            <a:r>
              <a:rPr lang="en-US" dirty="0" err="1" smtClean="0"/>
              <a:t>dapat</a:t>
            </a:r>
            <a:r>
              <a:rPr lang="en-US" dirty="0" smtClean="0"/>
              <a:t> </a:t>
            </a:r>
            <a:r>
              <a:rPr lang="en-US" dirty="0" err="1" smtClean="0"/>
              <a:t>kita</a:t>
            </a:r>
            <a:r>
              <a:rPr lang="en-US" dirty="0" smtClean="0"/>
              <a:t> </a:t>
            </a:r>
            <a:r>
              <a:rPr lang="en-US" dirty="0" err="1" smtClean="0"/>
              <a:t>simpulkan</a:t>
            </a:r>
            <a:r>
              <a:rPr lang="en-US" dirty="0" smtClean="0"/>
              <a:t> </a:t>
            </a:r>
            <a:r>
              <a:rPr lang="en-US" dirty="0" err="1" smtClean="0"/>
              <a:t>bahwa</a:t>
            </a:r>
            <a:r>
              <a:rPr lang="en-US" dirty="0" smtClean="0"/>
              <a:t> </a:t>
            </a:r>
            <a:r>
              <a:rPr lang="en-US" dirty="0" err="1" smtClean="0"/>
              <a:t>ada</a:t>
            </a:r>
            <a:r>
              <a:rPr lang="en-US" dirty="0" smtClean="0"/>
              <a:t> 2 </a:t>
            </a:r>
            <a:r>
              <a:rPr lang="en-US" dirty="0" err="1" smtClean="0"/>
              <a:t>fitur</a:t>
            </a:r>
            <a:r>
              <a:rPr lang="en-US" dirty="0" smtClean="0"/>
              <a:t> </a:t>
            </a:r>
            <a:r>
              <a:rPr lang="en-US" dirty="0" err="1" smtClean="0"/>
              <a:t>penting</a:t>
            </a:r>
            <a:r>
              <a:rPr lang="en-US" dirty="0" smtClean="0"/>
              <a:t> </a:t>
            </a:r>
            <a:r>
              <a:rPr lang="en-US" dirty="0" err="1" smtClean="0"/>
              <a:t>yaitu</a:t>
            </a:r>
            <a:r>
              <a:rPr lang="en-US" dirty="0" smtClean="0"/>
              <a:t> Age </a:t>
            </a:r>
            <a:r>
              <a:rPr lang="en-US" dirty="0" err="1" smtClean="0"/>
              <a:t>dan</a:t>
            </a:r>
            <a:r>
              <a:rPr lang="en-US" dirty="0" smtClean="0"/>
              <a:t> category yang </a:t>
            </a:r>
            <a:r>
              <a:rPr lang="en-US" dirty="0" err="1" smtClean="0"/>
              <a:t>nanti</a:t>
            </a:r>
            <a:r>
              <a:rPr lang="en-US" dirty="0" smtClean="0"/>
              <a:t> </a:t>
            </a:r>
            <a:r>
              <a:rPr lang="en-US" dirty="0" err="1" smtClean="0"/>
              <a:t>iklan</a:t>
            </a:r>
            <a:r>
              <a:rPr lang="en-US" dirty="0" smtClean="0"/>
              <a:t> </a:t>
            </a:r>
            <a:r>
              <a:rPr lang="en-US" dirty="0" err="1" smtClean="0"/>
              <a:t>dapat</a:t>
            </a:r>
            <a:r>
              <a:rPr lang="en-US" dirty="0" smtClean="0"/>
              <a:t> </a:t>
            </a:r>
            <a:r>
              <a:rPr lang="en-US" dirty="0" err="1" smtClean="0"/>
              <a:t>disesuaikan</a:t>
            </a:r>
            <a:r>
              <a:rPr lang="en-US" dirty="0" smtClean="0"/>
              <a:t> </a:t>
            </a:r>
            <a:r>
              <a:rPr lang="en-US" dirty="0" err="1" smtClean="0"/>
              <a:t>dengan</a:t>
            </a:r>
            <a:r>
              <a:rPr lang="en-US" dirty="0" smtClean="0"/>
              <a:t> target </a:t>
            </a:r>
            <a:r>
              <a:rPr lang="en-US" dirty="0" err="1" smtClean="0"/>
              <a:t>umur</a:t>
            </a:r>
            <a:r>
              <a:rPr lang="en-US" dirty="0" smtClean="0"/>
              <a:t> </a:t>
            </a:r>
            <a:r>
              <a:rPr lang="en-US" dirty="0" err="1" smtClean="0"/>
              <a:t>konsumen</a:t>
            </a:r>
            <a:endParaRPr lang="en-US" dirty="0"/>
          </a:p>
        </p:txBody>
      </p:sp>
    </p:spTree>
    <p:extLst>
      <p:ext uri="{BB962C8B-B14F-4D97-AF65-F5344CB8AC3E}">
        <p14:creationId xmlns:p14="http://schemas.microsoft.com/office/powerpoint/2010/main" val="3424708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672662" y="560375"/>
            <a:ext cx="3499945" cy="595122"/>
          </a:xfrm>
          <a:prstGeom prst="rect">
            <a:avLst/>
          </a:prstGeom>
        </p:spPr>
        <p:txBody>
          <a:bodyPr spcFirstLastPara="1" wrap="square" lIns="91425" tIns="91425" rIns="91425" bIns="91425" anchor="t" anchorCtr="0">
            <a:normAutofit/>
          </a:bodyPr>
          <a:lstStyle/>
          <a:p>
            <a:pPr marL="762000" lvl="0" indent="0">
              <a:buClr>
                <a:schemeClr val="dk1"/>
              </a:buClr>
              <a:buSzPts val="1500"/>
              <a:buNone/>
            </a:pPr>
            <a:r>
              <a:rPr lang="en-US" sz="1500" b="1" i="1" dirty="0">
                <a:solidFill>
                  <a:schemeClr val="dk1"/>
                </a:solidFill>
              </a:rPr>
              <a:t>Feature Important</a:t>
            </a:r>
            <a:r>
              <a:rPr lang="en-US" sz="1500" i="1" dirty="0">
                <a:solidFill>
                  <a:schemeClr val="dk1"/>
                </a:solidFill>
              </a:rPr>
              <a:t>.</a:t>
            </a:r>
          </a:p>
          <a:p>
            <a:pPr marL="0" lvl="0" indent="0">
              <a:spcBef>
                <a:spcPts val="1200"/>
              </a:spcBef>
              <a:buNone/>
            </a:pPr>
            <a:endParaRPr lang="en-US"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3" name="Picture 2"/>
          <p:cNvPicPr>
            <a:picLocks noChangeAspect="1"/>
          </p:cNvPicPr>
          <p:nvPr/>
        </p:nvPicPr>
        <p:blipFill>
          <a:blip r:embed="rId3"/>
          <a:stretch>
            <a:fillRect/>
          </a:stretch>
        </p:blipFill>
        <p:spPr>
          <a:xfrm>
            <a:off x="781633" y="1513457"/>
            <a:ext cx="4715277" cy="2810267"/>
          </a:xfrm>
          <a:prstGeom prst="rect">
            <a:avLst/>
          </a:prstGeom>
        </p:spPr>
      </p:pic>
    </p:spTree>
    <p:extLst>
      <p:ext uri="{BB962C8B-B14F-4D97-AF65-F5344CB8AC3E}">
        <p14:creationId xmlns:p14="http://schemas.microsoft.com/office/powerpoint/2010/main" val="424061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interpretasi</a:t>
            </a:r>
            <a:endParaRPr lang="en-US" dirty="0"/>
          </a:p>
        </p:txBody>
      </p:sp>
      <p:sp>
        <p:nvSpPr>
          <p:cNvPr id="3" name="Text Placeholder 2"/>
          <p:cNvSpPr>
            <a:spLocks noGrp="1"/>
          </p:cNvSpPr>
          <p:nvPr>
            <p:ph type="body" idx="1"/>
          </p:nvPr>
        </p:nvSpPr>
        <p:spPr/>
        <p:txBody>
          <a:bodyPr/>
          <a:lstStyle/>
          <a:p>
            <a:r>
              <a:rPr lang="en-US" dirty="0" err="1" smtClean="0"/>
              <a:t>Pada</a:t>
            </a:r>
            <a:r>
              <a:rPr lang="en-US" dirty="0" smtClean="0"/>
              <a:t> </a:t>
            </a:r>
            <a:r>
              <a:rPr lang="en-US" dirty="0" err="1" smtClean="0"/>
              <a:t>exprerimen</a:t>
            </a:r>
            <a:r>
              <a:rPr lang="en-US" dirty="0" smtClean="0"/>
              <a:t> 1 </a:t>
            </a:r>
            <a:r>
              <a:rPr lang="en-US" dirty="0" err="1"/>
              <a:t>karena</a:t>
            </a:r>
            <a:r>
              <a:rPr lang="en-US" dirty="0"/>
              <a:t> </a:t>
            </a:r>
            <a:r>
              <a:rPr lang="en-US" dirty="0" err="1"/>
              <a:t>variabel</a:t>
            </a:r>
            <a:r>
              <a:rPr lang="en-US" dirty="0"/>
              <a:t> target (y) </a:t>
            </a:r>
            <a:r>
              <a:rPr lang="en-US" dirty="0" err="1"/>
              <a:t>adalah</a:t>
            </a:r>
            <a:r>
              <a:rPr lang="en-US" dirty="0"/>
              <a:t> </a:t>
            </a:r>
            <a:r>
              <a:rPr lang="en-US" dirty="0" err="1"/>
              <a:t>varibel</a:t>
            </a:r>
            <a:r>
              <a:rPr lang="en-US" dirty="0"/>
              <a:t> </a:t>
            </a:r>
            <a:r>
              <a:rPr lang="en-US" dirty="0" err="1"/>
              <a:t>biner</a:t>
            </a:r>
            <a:r>
              <a:rPr lang="en-US" dirty="0"/>
              <a:t> </a:t>
            </a:r>
            <a:r>
              <a:rPr lang="en-US" dirty="0" err="1"/>
              <a:t>maka</a:t>
            </a:r>
            <a:r>
              <a:rPr lang="en-US" dirty="0"/>
              <a:t> </a:t>
            </a:r>
            <a:r>
              <a:rPr lang="en-US" dirty="0" err="1"/>
              <a:t>matrik</a:t>
            </a:r>
            <a:r>
              <a:rPr lang="en-US" dirty="0"/>
              <a:t> </a:t>
            </a:r>
            <a:r>
              <a:rPr lang="en-US" dirty="0" err="1"/>
              <a:t>yng</a:t>
            </a:r>
            <a:r>
              <a:rPr lang="en-US" dirty="0"/>
              <a:t> </a:t>
            </a:r>
            <a:r>
              <a:rPr lang="en-US" dirty="0" err="1"/>
              <a:t>digunakan</a:t>
            </a:r>
            <a:r>
              <a:rPr lang="en-US" dirty="0"/>
              <a:t> </a:t>
            </a:r>
            <a:r>
              <a:rPr lang="en-US" dirty="0" err="1"/>
              <a:t>adalah</a:t>
            </a:r>
            <a:r>
              <a:rPr lang="en-US" dirty="0"/>
              <a:t> recall </a:t>
            </a:r>
            <a:r>
              <a:rPr lang="en-US" dirty="0" err="1"/>
              <a:t>dari</a:t>
            </a:r>
            <a:r>
              <a:rPr lang="en-US" dirty="0"/>
              <a:t> 3 model </a:t>
            </a:r>
            <a:r>
              <a:rPr lang="en-US" dirty="0" err="1"/>
              <a:t>tersebut</a:t>
            </a:r>
            <a:r>
              <a:rPr lang="en-US" dirty="0"/>
              <a:t> yang </a:t>
            </a:r>
            <a:r>
              <a:rPr lang="en-US" dirty="0" err="1"/>
              <a:t>terbaik</a:t>
            </a:r>
            <a:r>
              <a:rPr lang="en-US" dirty="0"/>
              <a:t> </a:t>
            </a:r>
            <a:r>
              <a:rPr lang="en-US" dirty="0" err="1"/>
              <a:t>adalah</a:t>
            </a:r>
            <a:r>
              <a:rPr lang="en-US" dirty="0"/>
              <a:t> logistic </a:t>
            </a:r>
            <a:r>
              <a:rPr lang="en-US" dirty="0" err="1"/>
              <a:t>regresion</a:t>
            </a:r>
            <a:r>
              <a:rPr lang="en-US" dirty="0"/>
              <a:t> </a:t>
            </a:r>
            <a:r>
              <a:rPr lang="en-US" dirty="0" err="1"/>
              <a:t>dengan</a:t>
            </a:r>
            <a:r>
              <a:rPr lang="en-US" dirty="0"/>
              <a:t> </a:t>
            </a:r>
            <a:r>
              <a:rPr lang="en-US" dirty="0" smtClean="0"/>
              <a:t>score Recall </a:t>
            </a:r>
            <a:r>
              <a:rPr lang="en-US" dirty="0"/>
              <a:t>(Train Set): </a:t>
            </a:r>
            <a:r>
              <a:rPr lang="en-US" dirty="0" smtClean="0"/>
              <a:t>0.97, Recall </a:t>
            </a:r>
            <a:r>
              <a:rPr lang="en-US" dirty="0"/>
              <a:t>(Test Set): </a:t>
            </a:r>
            <a:r>
              <a:rPr lang="en-US" dirty="0" smtClean="0"/>
              <a:t>0.96</a:t>
            </a:r>
          </a:p>
          <a:p>
            <a:r>
              <a:rPr lang="en-US" dirty="0" err="1" smtClean="0"/>
              <a:t>Pada</a:t>
            </a:r>
            <a:r>
              <a:rPr lang="en-US" dirty="0" smtClean="0"/>
              <a:t> experiment 2 model </a:t>
            </a:r>
            <a:r>
              <a:rPr lang="en-US" dirty="0"/>
              <a:t>Logistic </a:t>
            </a:r>
            <a:r>
              <a:rPr lang="en-US" dirty="0" smtClean="0"/>
              <a:t>Regression </a:t>
            </a:r>
            <a:r>
              <a:rPr lang="en-US" dirty="0" err="1" smtClean="0"/>
              <a:t>juga</a:t>
            </a:r>
            <a:r>
              <a:rPr lang="en-US" dirty="0" smtClean="0"/>
              <a:t>  </a:t>
            </a:r>
            <a:r>
              <a:rPr lang="en-US" dirty="0" err="1" smtClean="0"/>
              <a:t>memiliki</a:t>
            </a:r>
            <a:r>
              <a:rPr lang="en-US" dirty="0" smtClean="0"/>
              <a:t> </a:t>
            </a:r>
            <a:r>
              <a:rPr lang="en-US" dirty="0" err="1" smtClean="0"/>
              <a:t>performa</a:t>
            </a:r>
            <a:r>
              <a:rPr lang="en-US" dirty="0" smtClean="0"/>
              <a:t> yang </a:t>
            </a:r>
            <a:r>
              <a:rPr lang="en-US" dirty="0" err="1" smtClean="0"/>
              <a:t>yang</a:t>
            </a:r>
            <a:r>
              <a:rPr lang="en-US" dirty="0" smtClean="0"/>
              <a:t> </a:t>
            </a:r>
            <a:r>
              <a:rPr lang="en-US" dirty="0" err="1" smtClean="0"/>
              <a:t>bagus</a:t>
            </a:r>
            <a:r>
              <a:rPr lang="en-US" dirty="0" smtClean="0"/>
              <a:t> </a:t>
            </a:r>
            <a:r>
              <a:rPr lang="en-US" dirty="0" err="1" smtClean="0"/>
              <a:t>pada</a:t>
            </a:r>
            <a:r>
              <a:rPr lang="en-US" dirty="0" smtClean="0"/>
              <a:t> matric recall </a:t>
            </a:r>
            <a:r>
              <a:rPr lang="en-US" dirty="0" err="1" smtClean="0"/>
              <a:t>yaitu</a:t>
            </a:r>
            <a:r>
              <a:rPr lang="en-US" dirty="0" smtClean="0"/>
              <a:t> </a:t>
            </a:r>
            <a:r>
              <a:rPr lang="en-US" dirty="0"/>
              <a:t>Recall (Train Set): </a:t>
            </a:r>
            <a:r>
              <a:rPr lang="en-US" dirty="0" smtClean="0"/>
              <a:t>0.96 </a:t>
            </a:r>
            <a:r>
              <a:rPr lang="en-US" dirty="0" err="1" smtClean="0"/>
              <a:t>danRecall</a:t>
            </a:r>
            <a:r>
              <a:rPr lang="en-US" dirty="0" smtClean="0"/>
              <a:t> </a:t>
            </a:r>
            <a:r>
              <a:rPr lang="en-US" dirty="0"/>
              <a:t>(Test Set): </a:t>
            </a:r>
            <a:r>
              <a:rPr lang="en-US" dirty="0" smtClean="0"/>
              <a:t>0.98</a:t>
            </a:r>
          </a:p>
          <a:p>
            <a:r>
              <a:rPr lang="en-US" dirty="0" err="1" smtClean="0"/>
              <a:t>Dengan</a:t>
            </a:r>
            <a:r>
              <a:rPr lang="en-US" dirty="0" smtClean="0"/>
              <a:t> </a:t>
            </a:r>
            <a:r>
              <a:rPr lang="en-US" dirty="0" err="1" smtClean="0"/>
              <a:t>mempertimbangkan</a:t>
            </a:r>
            <a:r>
              <a:rPr lang="en-US" dirty="0" smtClean="0"/>
              <a:t> variable target (y) </a:t>
            </a:r>
            <a:r>
              <a:rPr lang="en-US" dirty="0" err="1" smtClean="0"/>
              <a:t>adalag</a:t>
            </a:r>
            <a:r>
              <a:rPr lang="en-US" dirty="0" smtClean="0"/>
              <a:t> </a:t>
            </a:r>
            <a:r>
              <a:rPr lang="en-US" dirty="0" err="1" smtClean="0"/>
              <a:t>bilangan</a:t>
            </a:r>
            <a:r>
              <a:rPr lang="en-US" dirty="0" smtClean="0"/>
              <a:t> </a:t>
            </a:r>
            <a:r>
              <a:rPr lang="en-US" dirty="0" err="1" smtClean="0"/>
              <a:t>biner</a:t>
            </a:r>
            <a:r>
              <a:rPr lang="en-US" dirty="0" smtClean="0"/>
              <a:t> </a:t>
            </a:r>
            <a:r>
              <a:rPr lang="en-US" dirty="0" err="1" smtClean="0"/>
              <a:t>maka</a:t>
            </a:r>
            <a:r>
              <a:rPr lang="en-US" dirty="0" smtClean="0"/>
              <a:t> model </a:t>
            </a:r>
            <a:r>
              <a:rPr lang="en-US" dirty="0" err="1" smtClean="0"/>
              <a:t>terbaik</a:t>
            </a:r>
            <a:r>
              <a:rPr lang="en-US" dirty="0" smtClean="0"/>
              <a:t> </a:t>
            </a:r>
            <a:r>
              <a:rPr lang="en-US" dirty="0" err="1" smtClean="0"/>
              <a:t>berdasarkan</a:t>
            </a:r>
            <a:r>
              <a:rPr lang="en-US" dirty="0" smtClean="0"/>
              <a:t> matric recall </a:t>
            </a:r>
            <a:r>
              <a:rPr lang="en-US" dirty="0" err="1" smtClean="0"/>
              <a:t>adalah</a:t>
            </a:r>
            <a:r>
              <a:rPr lang="en-US" dirty="0" smtClean="0"/>
              <a:t> Logistic Regression</a:t>
            </a:r>
            <a:endParaRPr lang="en-US" dirty="0"/>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108969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2095169" cy="468997"/>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i="1" dirty="0" smtClean="0">
                <a:solidFill>
                  <a:schemeClr val="dk1"/>
                </a:solidFill>
              </a:rPr>
              <a:t>Feature Important</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2" name="Picture 1"/>
          <p:cNvPicPr>
            <a:picLocks noChangeAspect="1"/>
          </p:cNvPicPr>
          <p:nvPr/>
        </p:nvPicPr>
        <p:blipFill>
          <a:blip r:embed="rId3"/>
          <a:stretch>
            <a:fillRect/>
          </a:stretch>
        </p:blipFill>
        <p:spPr>
          <a:xfrm>
            <a:off x="1628364" y="1242827"/>
            <a:ext cx="5887272" cy="2657846"/>
          </a:xfrm>
          <a:prstGeom prst="rect">
            <a:avLst/>
          </a:prstGeom>
        </p:spPr>
      </p:pic>
    </p:spTree>
    <p:extLst>
      <p:ext uri="{BB962C8B-B14F-4D97-AF65-F5344CB8AC3E}">
        <p14:creationId xmlns:p14="http://schemas.microsoft.com/office/powerpoint/2010/main" val="56156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2375338" cy="468997"/>
          </a:xfrm>
          <a:prstGeom prst="rect">
            <a:avLst/>
          </a:prstGeom>
        </p:spPr>
        <p:txBody>
          <a:bodyPr spcFirstLastPara="1" wrap="square" lIns="91425" tIns="91425" rIns="91425" bIns="91425" anchor="t" anchorCtr="0">
            <a:noAutofit/>
          </a:bodyPr>
          <a:lstStyle/>
          <a:p>
            <a:pPr marL="114300" indent="0">
              <a:buNone/>
            </a:pPr>
            <a:r>
              <a:rPr lang="en-US" sz="1200" b="1" dirty="0"/>
              <a:t>Business Recommendation</a:t>
            </a: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3" name="Picture 2"/>
          <p:cNvPicPr>
            <a:picLocks noChangeAspect="1"/>
          </p:cNvPicPr>
          <p:nvPr/>
        </p:nvPicPr>
        <p:blipFill>
          <a:blip r:embed="rId3"/>
          <a:stretch>
            <a:fillRect/>
          </a:stretch>
        </p:blipFill>
        <p:spPr>
          <a:xfrm>
            <a:off x="893379" y="1083575"/>
            <a:ext cx="7287321" cy="3458058"/>
          </a:xfrm>
          <a:prstGeom prst="rect">
            <a:avLst/>
          </a:prstGeom>
        </p:spPr>
      </p:pic>
    </p:spTree>
    <p:extLst>
      <p:ext uri="{BB962C8B-B14F-4D97-AF65-F5344CB8AC3E}">
        <p14:creationId xmlns:p14="http://schemas.microsoft.com/office/powerpoint/2010/main" val="394238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Business Recommendation &amp; Simulation</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1" y="560375"/>
            <a:ext cx="3069021" cy="468997"/>
          </a:xfrm>
          <a:prstGeom prst="rect">
            <a:avLst/>
          </a:prstGeom>
        </p:spPr>
        <p:txBody>
          <a:bodyPr spcFirstLastPara="1" wrap="square" lIns="91425" tIns="91425" rIns="91425" bIns="91425" anchor="t" anchorCtr="0">
            <a:noAutofit/>
          </a:bodyPr>
          <a:lstStyle/>
          <a:p>
            <a:pPr marL="114300" indent="0">
              <a:buNone/>
            </a:pPr>
            <a:r>
              <a:rPr lang="en-US" dirty="0"/>
              <a:t>Model Based - Simulation</a:t>
            </a:r>
          </a:p>
        </p:txBody>
      </p:sp>
      <p:sp>
        <p:nvSpPr>
          <p:cNvPr id="56" name="Google Shape;56;p13"/>
          <p:cNvSpPr txBox="1"/>
          <p:nvPr/>
        </p:nvSpPr>
        <p:spPr>
          <a:xfrm>
            <a:off x="5896303" y="4272510"/>
            <a:ext cx="3163614" cy="692467"/>
          </a:xfrm>
          <a:prstGeom prst="rect">
            <a:avLst/>
          </a:prstGeom>
          <a:noFill/>
          <a:ln>
            <a:noFill/>
          </a:ln>
        </p:spPr>
        <p:txBody>
          <a:bodyPr spcFirstLastPara="1" wrap="square" lIns="91425" tIns="91425" rIns="91425" bIns="91425" anchor="t" anchorCtr="0">
            <a:spAutoFit/>
          </a:bodyPr>
          <a:lstStyle/>
          <a:p>
            <a:pPr lvl="0" algn="r"/>
            <a:r>
              <a:rPr lang="en-US" sz="1100" dirty="0"/>
              <a:t>https://colab.research.google.com/drive/1DkA6abKByKazwN8KH-BjbZwXY202CiuY?usp=sharing</a:t>
            </a:r>
            <a:endParaRPr sz="1100" dirty="0">
              <a:solidFill>
                <a:srgbClr val="000000"/>
              </a:solidFill>
            </a:endParaRPr>
          </a:p>
        </p:txBody>
      </p:sp>
      <p:pic>
        <p:nvPicPr>
          <p:cNvPr id="2" name="Picture 1"/>
          <p:cNvPicPr>
            <a:picLocks noChangeAspect="1"/>
          </p:cNvPicPr>
          <p:nvPr/>
        </p:nvPicPr>
        <p:blipFill>
          <a:blip r:embed="rId3"/>
          <a:stretch>
            <a:fillRect/>
          </a:stretch>
        </p:blipFill>
        <p:spPr>
          <a:xfrm>
            <a:off x="224638" y="1083575"/>
            <a:ext cx="2619741" cy="562053"/>
          </a:xfrm>
          <a:prstGeom prst="rect">
            <a:avLst/>
          </a:prstGeom>
        </p:spPr>
      </p:pic>
      <p:pic>
        <p:nvPicPr>
          <p:cNvPr id="3" name="Picture 2"/>
          <p:cNvPicPr>
            <a:picLocks noChangeAspect="1"/>
          </p:cNvPicPr>
          <p:nvPr/>
        </p:nvPicPr>
        <p:blipFill>
          <a:blip r:embed="rId4"/>
          <a:stretch>
            <a:fillRect/>
          </a:stretch>
        </p:blipFill>
        <p:spPr>
          <a:xfrm>
            <a:off x="138665" y="1645628"/>
            <a:ext cx="5411428" cy="3441330"/>
          </a:xfrm>
          <a:prstGeom prst="rect">
            <a:avLst/>
          </a:prstGeom>
        </p:spPr>
      </p:pic>
    </p:spTree>
    <p:extLst>
      <p:ext uri="{BB962C8B-B14F-4D97-AF65-F5344CB8AC3E}">
        <p14:creationId xmlns:p14="http://schemas.microsoft.com/office/powerpoint/2010/main" val="233441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315886" cy="455608"/>
          </a:xfrm>
        </p:spPr>
        <p:txBody>
          <a:bodyPr>
            <a:normAutofit fontScale="92500" lnSpcReduction="10000"/>
          </a:bodyPr>
          <a:lstStyle/>
          <a:p>
            <a:pPr marL="114300" indent="0">
              <a:buNone/>
            </a:pPr>
            <a:r>
              <a:rPr lang="en-US" dirty="0"/>
              <a:t>Statistical </a:t>
            </a:r>
            <a:r>
              <a:rPr lang="en-US" dirty="0" smtClean="0"/>
              <a:t>analysis</a:t>
            </a:r>
            <a:endParaRPr lang="en-US" dirty="0"/>
          </a:p>
        </p:txBody>
      </p:sp>
      <p:sp>
        <p:nvSpPr>
          <p:cNvPr id="5" name="Google Shape;11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pic>
        <p:nvPicPr>
          <p:cNvPr id="6" name="Picture 5"/>
          <p:cNvPicPr>
            <a:picLocks noChangeAspect="1"/>
          </p:cNvPicPr>
          <p:nvPr/>
        </p:nvPicPr>
        <p:blipFill>
          <a:blip r:embed="rId2"/>
          <a:stretch>
            <a:fillRect/>
          </a:stretch>
        </p:blipFill>
        <p:spPr>
          <a:xfrm>
            <a:off x="86622" y="1133225"/>
            <a:ext cx="8082455" cy="3547579"/>
          </a:xfrm>
          <a:prstGeom prst="rect">
            <a:avLst/>
          </a:prstGeom>
        </p:spPr>
      </p:pic>
    </p:spTree>
    <p:extLst>
      <p:ext uri="{BB962C8B-B14F-4D97-AF65-F5344CB8AC3E}">
        <p14:creationId xmlns:p14="http://schemas.microsoft.com/office/powerpoint/2010/main" val="173589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284355" cy="455608"/>
          </a:xfrm>
        </p:spPr>
        <p:txBody>
          <a:bodyPr>
            <a:normAutofit fontScale="92500" lnSpcReduction="10000"/>
          </a:bodyPr>
          <a:lstStyle/>
          <a:p>
            <a:pPr marL="114300" indent="0">
              <a:buNone/>
            </a:pPr>
            <a:r>
              <a:rPr lang="en-US" dirty="0"/>
              <a:t>Univariate </a:t>
            </a:r>
            <a:r>
              <a:rPr lang="en-US" dirty="0" smtClean="0"/>
              <a:t>analysis</a:t>
            </a:r>
            <a:endParaRPr lang="en-US" dirty="0"/>
          </a:p>
        </p:txBody>
      </p:sp>
      <p:sp>
        <p:nvSpPr>
          <p:cNvPr id="4" name="Google Shape;11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5" name="AutoShape 2" descr="data:image/png;base64,iVBORw0KGgoAAAANSUhEUgAAAdoAAAC6CAYAAAAJZ4xBAAAAOXRFWHRTb2Z0d2FyZQBNYXRwbG90bGliIHZlcnNpb24zLjcuMSwgaHR0cHM6Ly9tYXRwbG90bGliLm9yZy/bCgiHAAAACXBIWXMAAAsTAAALEwEAmpwYAAAmxElEQVR4nO3debRcVZn38e+PECFhEBIiHQPpRIPQNEqgr4oN8jK0MsjgSEsrotKiSzoGh1bAbkFbFPpVMcZX2ihDpFVAcIioDGpAaRU6gTAG5RrAEANhDiSYid/7x96XVG7q1q26t06dqrrPZ61adc+uOlVP1knVrrPP3s8j24QQQgihGFuUHUAIIYTQzaKjDSGEEAoUHW0IIYRQoOhoQwghhAJFRxtCCCEUKDraEEIIoUDR0YYQCiPpQkkrJN1Zx3MnS5ov6VZJt0s6shUxhlC06GhDCEW6GDi8zuf+G3C57X2AtwNfKyqoEFopOtoQQmFs/wp4vLJN0kslXS1poaRfS9qj7+nA9vnvFwJ/bmGoIRRmy7IDCCGMOHOAD9i+V9KrSWeuhwBnAddKmgFsA/xDeSGG0DzR0YYQWkbStsDfA9+T1Ne8Vb4/HrjY9hclvQa4RNJetp8rIdQQmiY62hBCK20BPGl7epXHTiJfz7X9W0lbAzsBK1oXXgjNF9doQwgtY3slcJ+ktwEo2Ts//Cfg0Nz+N8DWwCOlBBpCEymq94QQiiLpu8BBpDPTh4EzgV8C5wMTgdHApbY/I2lP4BvAtqSJUR+3fW0ZcYfQTNHRhhBCCAWKoeMQQgihQNHRhhBCCAXqiFnHO+20k6dMmVJ2GG1j4cKFj9qeUHYczRDHdnPdcnzj2G6uW44txPHtr9ax7YiOdsqUKSxYsKDsMNqGpAfKjqFZ4thurluObxzbzXXLsYU4vv3VOrYxdBxCCCEUKDraEEIIoUDR0YYQQggFio42hBBCKFBHTIZqptmzZ9Pb29vwfsuWLQNg0qRJDe87bdo0ZsyY0fB+oXFDOb5xbDtDqz+7cWxbp9u/lws9o5U0U9Kdku6SdGpuGyfpOkn35vsdi4yhWZ599lmeffbZssNoG5J2kHSFpHskLZb0mji2oR3F8e1enXJsCzujlbQX8D7gVcBa4GpJVwEnA7+wfY6k04DTgE8UFUd/Q/0FM3PmTABmzZrVzHA62SzgattvlfQCYCxwBiUeWxja8Y1j2xnis9u9uv3YFnlG+zfATbZX214P3AC8GTgWmJufMxd4Y4ExhAJIeiFwIHABgO21tp8kjm0IIWymyI72TuC1ksZLGgscCewK7Gx7eX7OQ8DO1XaWdLKkBZIWPPJIVMpqM1NJ5csuknSrpG9K2oY4tiGEsJnCOlrbi4FzgWuBq4FFwIZ+zzGpHFa1/efY7rHdM2FCV2Qs6yZbAvsC59veB1hFGiZ+XhzbEEJICp0MZfsC239n+0DgCeAPwMOSJgLk+xVFxhAK8SDwoO2b8vYVpI43jm0IIfRT9KzjF+X7yaTrs98B5gEn5qecCPyoyBhC89l+CFgqaffcdChwN3FsQwhhM0Wvo71S0nhgHXCK7SclnQNcLukk4AHguIJjCMWYAXw7zzheAryH9MMtjm0IIVQotKO1/doqbY+RzoBCB7O9COip8lAc2xBCqBApGEMIIYQC1dXRShpTcT0uhBBCCHUatKOVdDRpac7VeXu6pHkFxxVCCGEIJO0qab6ku3P625m5/SxJyyQtyrcjK/Y5XVKvpN9LOqy86LtTPddozyKlUbwe0rU5SVMLjCmEEMLQrQc+avsWSdsBCyVdlx87z/YXKp8saU/g7cDfAi8Gfi7pZbY3yXsQhq6eoeN1tp/q11Y1EUEIIYRy2V5u+5b899PAYqBWeZtjgUttr7F9H9BLOrkKTVJPR3uXpH8CRknaTdJs4DcFxxVCaEOS7pd0Rx56XFB2PKE2SVOAfYC+5DL/Iul2SRdWVNeaBCyt2O1BanfMoUH1dLQzSEMKa0gJJ54CZhYZVAihrR1se7rtasu7QpuQtC1wJXCq7ZXA+cBLgenAcuCLQ3jNyFM+BPV0tG+w/Unbr8y3fwOOKTqwEEIIQyNpNKmT/bbt7wPYftj2BtvPAd9g4/DwMlLBlz675LbNRJ7yoamnoz29zrYQQvczcK2khZJO7v9gnPGUT5JIJSwX2/5SRfvEiqe9iVRhDVLq1LdL2ipPdN0NuLlV8Y4EA846lnQEqbTdJElfqXhoe9KsthDCyHOA7WU5j/l1ku6x/au+B23PAeYA9PT0xKTJcuwPnADcIWlRbjsDOF7SdNKPpfuB9wPYvkvS5aR85etJ6XJjxnET1Vre82dgAWmYeGFF+9PAh4sMKoTQnmwvy/crJP2ANPz4q9p7hVayfSOgKg/9tMY+ZwNnFxbUCDdgR2v7NuA2Sd+2HWewIYxwkrYBtrD9dP779cBnSg5rRJA01vbqsuMIQ1Nr6Phy28cBt0qqHAISqa73KwqPLoTQTnYGfpAuAbIl8B3bV5cbUneT9PfAN4FtgcmS9gbeb/uD5UYWGlFr6LhvCc9RrQgkhNDebC8B9i47jhHmPOAw0oQlbN8m6cByQwqNGnDWse3l+f4B2w8AzwD7Ajvl7RBCCAWzvbRfU0xU6jADdrSSrpK0V/57Imkq+HuBSySdWs+LS/pwTmp9p6TvStpa0lRJN+UE1pflwuEhhBA2tzQPH1vSaEkfI6VUDB2k1jraqbb71lm9B7jO9tHAq0kdbk2SJgEfAnps7wWMIiWuPpeU2Hoa8ARw0jDiDyGEbvYB4BRSSsRlpKxOp5QZUGhcrY52XcXfh5Knhuck1c/V+fpbAmMkbQmMJaX9OgS4Ij8+F3hjA/GGEMKIYftR2++wvbPtF9l+p+3Hyo4rNKbWZKilkmaQEkzvy8Z6tGOA0YO9cF7U/gXgT8CzwLWk9bhPViwXGjB5dc46czLA5MmT6/rHhBBCN+mXLKjPU8AC2z9qdTxhaGqd0Z5EKibwbuAfbT+Z2/cDLhrshXNliGOBqaQah9sAh9cbWOTUDCEEtiYNF9+bb68g5SI+SdKXywsrNKJWwooVpOsD/dvnA/PreO1/AO6z/QiApO+TUoPtIGnLfFY7YPLqEEJ3mj17Nr29vS17v773mjmzNUXHpk2bxowZM5r1cq8A9u9LiSjpfODXwAHAHc16k1CsWkPHw/UnYD9JY0lDx4eSUjrOB94KXAqcCAx5+KOVH9gO/7CG0DZ6e3tZdOdiNowd15L322JtyrezcMnDhb/XqNWPN/sldyQlq3gqb28DjLO9QdKaZr9ZKEZhHa3tmyRdAdxCSlR9KynZ+E+ASyV9NrddMNT3aOUHtsM/rCG0lQ1jx/HsHkeWHUbTjblnwHTCQ/WfwCJJ15Oy8h0IfC6nwPx5s98sFKPIM1psnwmc2a95CRvrIA5bN35gC/iwhhA6kO0LJP2Ujd+ZZ9j+c/77X0sKKzRo0I5W0gTgfcCUyufbHnQtbeheku4nVXLaAKy33SNpHHAZ6f/K/cBxtp8oK8YQusRfSEsjtwamSZpWWZowtL96zmh/RLr4/nMi9VfY1MG2H63YPg34he1zJJ2Wtz9RTmghdD5J/0zKO78LsIi06uO3pHwEoUPU09GOtR1flqEexwIH5b/nAtcTHW0IwzETeCXwO9sHS9oD+FzJMYUG1VpH2+cqSd11ETQ0g4FrJS3MyUUAdu4rRgE8RCqrFkIYur/Y/guApK1s3wPsXnJMoUH1nNHOBM6QtJaNaRlte/viwgod4ICc/etFwHWS7ql80Lb71TF+XmT9CqFuD0raAfgh6XP2BBDV0zrMoB2t7e1aEUjoLLaX5fsVkn5AmhX5sKSJtpfnik8rBth3DmmpFz09PVU74xAC2H5T/vMsSfOBF5LT4YbOUc/QMZKOkfSFfItC8COcpG0kbdf3N/B6UhnFeaQkJDDMZCQhBJD0Uklb9W2SZvSPLS+iMBSDdrSSziENH9+dbzMlfb7owEJb2xm4UdJtwM3AT2xfDZwDvE7SvaQUnOeUGGMYRM7aFtrblcAGSdNIo0C7At8pN6TQqHqu0R4JTLf9HICkuaSMTqcXGVhoX7aXAHtXaX+MlGoztLFcSPybpNR+kyXtDbzf9gfLjSxU8Zzt9ZLeBMy2PVvSrWUHNZDIY11dvZmhdgD68gK+sOF3CSG0k/OAw0hD/di+TdKB5YYUBrBO0vGkSzFH57ZBy5SWJfJYV1dPR/t54NZ8Ib4v1+ZpQ37HEELpbC+VVNkUyWja03tIVdTOtn2fpKnAJSXHVFM3psWF4aXGrWfW8XdzQutX5qZP2H5oyO8YQijb0jx8bEmjSXMwFpccU6jC9t3Ahyq27wPOLS+iMBR1DR3nJATzCo4lhNAaHwBmAZNI9aCvBU6pd2dJo0glL5fZjlUIBZB0BykpTB8Dj5LKjH6hL4lF6AyFVu8JIbSfnJ/6HcN4ib4z4EhaU5xqP2DGka7VziYVegkdIjraEEaYfJ1vBptX5Dqmjn13Ad4AnA18pKAQRzzb1bI/PUCaL9O2s45DdfWUybvE9gmDtVXZb3dSybQ+LwE+BXyLKKUWQpl+CFwA/Bh4rsF9vwx8HKiaMa6e9JrLli1j1OqnurLu8qjVj7Fs2fqi36auREOhfdRzRvu3lRv5+szfDbaT7d8D0yv2WQb8gCilFkLZ/mL7K43ulLPCrbC9UNJB1Z4T6TWbQ9K+VZp3BN4JRC3aDjNgRyvpdOAMYIyklX3NwFryB6kBhwJ/tP2ApCilFkK5Zkk6kzQJak1fo+1bBtlvf+CYXM1ra2B7Sf9t+52NvPmkSZN4aM2WXbsEZNKkphSt+mK/bQOPkb4vG/3+DSUbsKO1/Xng85I+b3u4WaDeDnw3/x2l1EIo18uBE0jFw/uGjs0gxcTz98DpAPmM9mONdrKhPrYPLjuG0Dz1rKM9XdIk4K/ZdOJEXcMXkl4AHEOVlI1RSi2EUrwNeInttWUHEsJIUM9kqHNIZ6R3szF7jKn/OsERwC22+3JkRSm1EMp1JymtatXPXj1sX08axgwhDKKeyVBvAna3vWbQZ1Z3PBuHjWFjKbVziFJqIZRhB+AeSf/LptdoB13eE1pL0lb9v3urtYX2Vk9Hu4SUxLrhA5trlb4OeH9F8znA5ZJOIq0LO67R1+3TrcsEWrREIIxcZ5YdQKjbb4H+M5CrtT1P0q6kZZQ7k0Yf59ieJWkcVZZWKiW9nkWq1LYaeHcdE+NCA+rpaFcDiyT9gk1//X5o4F2ef84qYHy/tiilFkKJbN8gaWc25i+/2faQh5FD80n6K1KKzDGS9iGt+ICUjWuwOsLrgY/avkXSdsBCSdcB76b60sojgN3y7dXA+fk+NEk9He082jTPcbcuE2jiEoEQNiPpOOD/kq6xCpgt6V9tX1FqYKHSYaSOcRfgSxXtK0nLLgeUV3Usz38/LWkxqdMeaGnlscC3bBv4naQd+ubRNOsfM9LVM+t4rqQxwOSchCKE0Nk+Cbyy7yxW0gTg50B0tG3C9lxgrqS32L5yqK8jaQqwD3ATAy+tnAQsrdjtwdy2WUcbq0GGZtBUXpKOBhYBV+ft6ZLa8gw3hFCXLfoNFT9GpPVrV/8j6QJJPwOQtGee3zIoSdsCVwKn2l5Z+Vg+e214NYftObZ7bPdMmDCh0d1HrHo+XGcBrwKeBLC9iJS3OITQma6WdI2kd0t6N/AT4GclxxSquwi4Bnhx3v4DcOpgO+U6w1cC37b9/dz8cF5SSb+llcuAXSt23yW3hSapp6NdZ/upfm2NJiIPIbQJ2/8KfB14Rb7Nsf3xcqMKA9jJ9uXk71zb69mYz6CqPIv4AmCx7crru31LK2HTpZXzgHcp2Q94Kq7PNlc9k6HukvRPwChJuwEfAn5TbFghhKLkMnk/7TvTkTRG0hTb95cbWahilaTx5GHevo5wkH32J6XYvEPSotx2BgMvrfwpaWlPL2mVyXua+Q8I9XW0M0iTJ9aQEk9cA/xHkUGFMHv2bHp7e1vyXn3vM3PmzJa8H8C0adOYMWNGy96vn+8Bf1+xvSG3vbL600OJPkI643yppP8BJgBvrbWD7RvZuByov82WVubrtacMM85QQz2zjlcDn5R0btr008WHFVolr6f8HPBi20dI2hN4je0Lyoyrt7eXRXcuZsPYcYW/1xZr05yQhUseHuSZzTFq9eMteZ8atqzMc2x7bc5JHtpMXgv7f4DdSZ3n722vKzms0KB6ch2/EriQXOhZ0lPAe20vLDi20BoXkyZcfDJv/4GUPabUjhZgw9hxXbdGGmiHTGaPSDrG9jyAXLry0ZJjCgN7FSmb05bAvpKw/a1yQwqNqGfo+ALgg7Z/DSDpANIX8yuKDCy0zE62L8/1h7G9XlLNyRah430A+Lakr5LOkpYC7yo3pFCNpEuAl5KWWFYWdYmOtoPU09Fu6OtkIY3/S4pEvN1jKJMtyM8dBSwAltk+Kk+yuZSUdnMhcEKUYms/tv8I7JfXWWL7mZJDCgPrAfbM11FDh6qno71B0tdJE6EM/CNwvaR9IV1DKDC+ULyGJ1tUmAksJuVfBTgXOM/2pZL+CziJlDc1tBFJWwFvIQ9HptUgYPszJYYVqrsT+CuqZGkKnaOejnbvfN+/4sc+pI73kKZGFFpqqJMtJO0CvAE4G/hIXrt3CPBP+SlzSclOoqNtPz8ijVosZAhVuZph1OrHW3ateou/pKRIz229/SDPHL400a2pecp3Au6WdDNR0rBj1TPr+OBWBBLKIenN/Zpelie83TFIRZcvAx8nT5IjDRc/mRfUw8Z8qaH97GL78LLefNq0aS19v97etFBi2ktaUahj52b/+85q5ouFcgzY0eYcx7fbfiBvf4o03PQAMNP2fa0JMRTsJOA1wPy8fRDpTGeqpM/YvqT/DpKOAlbYXijpoEbfMBKTl+43kl5u+44y3rzV64f71kfPmjWrpe87XHkOxNdt71F2LGF4aqVgPBt4BJ7/Yn0n8F7S9bz/qufFc7mlKyTdI2mxpNdIGifpOkn35vsdh/uPCMOyJfA3tt9i+y3AnqRLAq8mldCqZn/gGEn3kyY/HUIqHL2DpL4fbwPmS43E5KU7gFSj9PeSbpd0h6Tbyw4qbMr2BuD3kuLXaIerNXTsnKwC4M3ABXnt7EJJH6zz9WcBV9t+a14QP5aUCqxa8eFQjl1tV2ZqWJHbHpdU9Vqt7dOB0wHyGe3HbL9D0vdIE6kuZdNcqqG9HFF2AKFuO5LS4N4MrOprbNdrtMuWLWPU6qfaYa14041a/RjLlg1twU2tjlZ5+v9qUtqur1U8tvVgLyzphcCBpOLF5GUea/Pi+IPy0yqLD4dyXC/pKlIKPkiXB66XtA25YlMDPgFcKumzwK20QdKLsJGkvjRbkd2tc/x72QGE4avV0X6ZtEh6JakKxAIASftQ31TzqaSh54sk7U267jeTgYsPh3KcQhqxOCBvLyAdo1XAoBPhbF9P+rGE7SWkLDahPS0kXRaolgfXDFL+UtLWwK+ArUjfHVfY7r8aITSR7Rsk/TWwm+2fSxoLjCo7roFMmjSJh9Zs2bUZ3SZNGlp3NWBHa/tCSdcALwJuq3joIeqr7rAlsC8ww/ZNkmaRhokr38OSqi7EjgkzrZGPwRJgP+BtwH2kOpahy9ieOsyXWAMcYvuZXO/0Rkk/s/27JoQXqpD0PtL34DhShqhJpDkymxUHCO2rZj1a28ts32r7uYq25bb/VMdrPwg8aPumvH0FqeMdqPhw//eOCTMFkvQySWdKugeYDfwJkO2DbX+15PBCG3LSl0VqdL5FxqJinUKafLgSwPa9pJOf0EHqKfw+JLYfApZK2j03HQrczcDFh0Nr3UOaLXyU7QNsz2aQgtIhSBqVa5yuAK6r+CEdirGmMo1pntUfP246TD2ZoYZjBil5+QuAJaQh5y2oXnw4tNabgbcD8yVdTZopPFANyxCA55ecTJe0A/ADSXvZvrPv8bjk03Q3SDoDGCPpdcAHgR+XHFNoUF0dba7Ys5vtiyRNALatJ2GF7UWkpNj9xfWFktn+IfDDPLv4WOBU4EWSzgd+YPvaEsMLLSDpRVSsIKjzklDfc5+UNB84nJSPt699DjAHoKenJ868hu80UlKZO4D3Az+1/Y1yQwqNGnToWNKZpGUbp+em0cB/FxlUaB3bq2x/x/bRpCQTtxLLrbqapGMk3Uua+HYDcD/wszr2m5DPZJE0Bngd6RJEKM4M29+w/Tbbb7X9DUkzyw4qNKaea7RvAo4hL5a2/Wc25rcNXcT2E3kSWow4dLf/IM0y/0OeiXwoUM/M4YmkSw23A/9LukZ7VXFhBjbOZ6n07lYHEYannqHjtZXLcPJQYwihc62z/ZikLSRtYXu+pC8PtpPt20lVu0LBJB1PqoQ1VdK8ioe2Ax4vJ6owVPV0tJfnerQ75DVd7wXiGkEInevJnPXt16TJiiuoSO8X2sJvSImBdgK+WNH+NBB5qTtMPWXyvpBnu60k1Sz9lO3rCo8shFCUY4FnSRPg3gG8EIii720kV017gFRZK3S4umYd275O0k19z5c0znYMX4TQgWyvqkjrN7fd0/qNZLle9LmkJBXKN9suvop9aJpBO1pJ7wc+DfwFeI58oBkkL2oIwxFVQIoTaf06yn8CR9teXHYgYejqOaP9GLCX7UeLDiaE0BKnkIo/3AQprV9eUxvaz8PRyXa+ejraP5JK5YXQMlEFpFBrbK+VUiKwSOvX1hZIugz4IamoAwC2v19aRKFh9XS0pwO/yddoKw/0hwqLKoRQpEjr1zm2J53ovL6izUB0tB2kno7268AvSSnAnhvkuSGE9vcJ4J+pSOsHfLPUiEJVtuspSRraXD0d7WjbHyk8khBC4SSNAu6yvQexHr5tSZpNjeH8GFHsLPV0tD/LFTl+zKZDx7G8J4QOY3uDpN9LmtxIEYHQcgvKDiA0Tz0d7fH5/vSKtljeE0Ln2hG4S9LNVGSEsn1MeSGFSrbnlh1DaJ56MkNNbUUgIYSW+feyAwhhJBmwo5V0iO1f5swkm6lnermk+0m5OTcA6233SBoHXAZMIZXnOs72E42Hnoxa/XhLkhps8ZeVADy3dfEJWUatfhwodflH6GK2b6jczvWmjyeVzAshNFmtM9oDSbONj67yWCPTyw/ul+ziNOAXts+RdFreHlL902nTpg1ltyHp7X06vedLWtEB7tzSf1sYeSTtQ6oO8zZSXdory40oVCNpvO3Hyo4jDE+tjvYFUMj08mOBg/Lfc4HrGWJHO2PGjOZEVIeZM1Ot5VmzZrXsPUNoJkkvI525Hg88ShpZku2DSw0s1PI7SYuAi4Cf2a4rsYikC4GjgBW298ptZwHvAx7JTzvD9k/zY6cDJ5FGHz9k+5pm/iNGulqF3w9vwusbuFbSwjxzGWBn28vz3w8RY6QhtMo9wCHAUbYPsD2b9MUa2tfLgDnACcC9kj6XfzAN5mKqf4efZ3t6vvV1snsCbwf+Nu/ztbwMLDRJrY52lKQdJY2rdqvz9Q+wvS9wBHCKpAMrH8y/zqr+QpN0sqQFkhY88sgj1Z4SQmjMm0k1TudL+oakQ0lFQkKbcnKd7eNJZ6MnAjdLukHSgCX0bP+K+gvEHwtcanuN7fuAXlIu7NAktTraPYCFA9zqWuNle1m+XwH8gHTwHpY0ESDfrxhg3zm2e2z3TJgwob5/TWgJSVtLulnSbZLukvTp3D5V0k2SeiVdJukFZccaNrL9Q9tvJ32255Pq0b5I0vmSXl9z51AKSeMlzZS0gFTgZQapGPxHge8M4SX/RdLtki6UtGNumwQsrXjOg7ktNEmtjvZu2y+xPbXKbdA1tJK2kbRd39+kXJ13AvNIv8rI9z8a5r8htN4a4BDbewPTgcMl7Ueqm3me7WnAE6RrPqHN2F5l+zu2jwZ2AW5liPMkQuF+S8p3/Ebbb7D9fdvrbS8glTZsxPmksojTSSMbX2w0mBhpHJpaHe1w7QzcKOk24GbgJ7avBs4BXifpXuAf8nboIHk465m8OTrfTLr+d0Vunwu8sfXRhUbYfiKPHkUt2va0u+3/sP1g/wdsn9vIC9l+2PYG28+R0m/2DQ8vA3ateOouua3aa8RI4xDUmnU8rOm1tpcAe1dpf4woMN3x8mSJhcA04P+Ryik+abuvovmAw095YtzJAJMnTy4+2BA6jKQfk+ev9JUzrDSULF6SJlZMRH0TaYQR0ijjdyR9CXgxsBvp5Cg0yYAdre2LWxhH6DC2NwDTJe1Auv6+RwP7ziHNpKSnpyfqoIawuS8MZ2dJ3yUto9xJ0oPAmcBBkqaTOvD7SZWbsH2XpMuBu4H1wCn58x2apJ5cxyEMyPaTkuYDrwF2kLRlPqsdcPgpdCZJuwLfIl0WMjDHdiwsL0D/7F1D2P/4Ks0X1Hj+2cDZw3nPMLBBO9rITBL6kzQBWJc72THA60gToeYDbwUupQkT3boxvSZ0dIrN9cBHbd+SJzoulHSd7bvLDqzbSLrc9nGS7qDKEkjbryghrDBE9ZzRDikzSehqE4G5+TrtFsDltq+SdDdwqaTPkmayDvgLejDdm14TOjXFZr6+tzz//bSkxaTr8NHRNt/MfH9UqVGEpqino30ZaXbwe4Gv5LH8i23/odDIQtuyfTuwT5X2JTRpoXuk12xvkqaQ/g/cVHIoXalv0pLtB8qOJQzfoMt7hpqZJITQnSRtSypCcKrtlf0ei3WWTSRpP0n/K+kZSWslbZC0cvA9Qzup6xot8E5Srs2HSZlJ5pEWPX8PiHq1IYwQkkaTOtlvVyuVGTPKm+6rpDzE3wN6gHeRRhnbVqvmVkDnlC+tZ+j4t8AlpMwklYumF0hqNDNJCKFDKS3ovABYbPtLZcczUtjulTQqL7m5SNKtwOllx1VNq+cedEr50no62t0HmgDVaGaSEEJH2580snVHniAJFaXWQiFW55zhiyT9J2kyWpEZ/YallXMroHPmVwzY0RaRmSSE0Lls30hU+2m1E0gd678AHyalSnxLqRGFhtU6ox1WZpIQQgjDY/uBvG4d258uO54wNLVSMA4rM0kIIYShydfDzySdyW6Rm9YDs21/ptTgQsMGHOvP62WRdEeuX7jJrXUhhhDCiPNh0jXxV9oeZ3tH4NXA/pI+XG5ooVG1ho4jM0kIIZTjBOB1th/ta7C9RNI7gWuB80qLLDSs1tBxZCYJIYRyjK7sZPvYfiSvZQ4dZNBp4sPNTCJplKRbJV2Vt6dKuklSr6TL8tT1EEIIG60d4mOhDdWzHuurwPHAvcAY4J9Jhb7rNRNYXLF9LnCe7WnAE8BJDbxWCCGMBHtLWlnl9jTw8rKDC42pa+Gz7V5glO0Nti8CDq9nP0m7AG8Avpm3BRwCXJGfMhd4Y4MxhxBCV7M9yvb2VW7b2Y6h4w5TT2ao4WQm+TLwcWC7vD0eeDIXBgd4kFRmK4QQQuhK9XSYlZlJVlFnZhJJRwErbC8cSmBRBSSEEEI3GPSMdhiZSfYHjpF0JLA1sD0wC9hB0pb5rHYXYNkA7xtVQEIIIXS8WgkrJOksSY8Cvwf+IOkRSZ+q54Vtn257F9tTSGWefmn7HcB84K35aScCPxrWvyCEEEJoY7WGjovKTPIJ4COSeknXbC8YxmuFEEJN69ato7e3l8cee6zsUMIIVaujPQE43vZ9fQ22l5CKwL+rkTexfb3to/pew/arbE+z/Tbba4YSeAgh1GP58uWsWrWKOXPmlB1KGKFqXaONzCQhhLYxe/Zsent7G9pn3bp1PPHEEwBcc801LF26lNGj6/v6mjZtWsvrq4buVOuMNjKThBA62vLly2tuh9AKtc5o9x4g1aJIs4hDCKFlhnJ2eeihh26yvXLlSmbNmtWskEKoS62iAqNaGUgIIYTQjerN8BRCCB1n4sSJm2y/+MUvLimSMJJFRxsaJmlXSfMl3S3pLkkzc/s4SddJujff71h2rGFk67+k59FHN5vfGULhoqMNQ7Ee+KjtPYH9gFMk7QmcBvzC9m7AL/J2CKV57Wtfu8n2gQceWFIkYSSLjjY0zPZy27fkv58mlUGcBBxLqsgEUZkptIG1azddILFmTSzbD60XHW0YFklTgH2Am4Cdbfetn3gI2LmsuELzSbpQ0gpJd5YdS71uvPHGmtshtEJ0tGHIJG0LXAmcanuTpWC2DVQtBhGVmTrWxdRZi7pdbNiwoeZ2CK0QHW0Ykpwd7Erg27a/n5sfljQxPz4RWFFtX9tzbPfY7pkwYUJrAg7DZvtXwONlx9GIsWPH1twOoRWiow0NkyRSMYjFtr9U8dA8UkUmiMpMoQ2sWrWq5nYIrTBoPdpuM5R8qcDz+8ycObPhfbswZ+r+pKITd0halNvOAM4BLpd0EvAAcFyrAxvK8Y1j2zySTgZOBpg8eXLJ0cC2227LM888s8l2aD/d/r084jraoRozZkzZIbQN2zeSUnFWc+gA7W0rjm3z2J4DzAHo6empeo2+ldavX19zu1tJuhA4Clhhe6/cNg64DJgC3A8cZ/uJPEI1CzgSWA28u29VQbvrlM/uiOto4+yju8XxDZVe//rXM2/evOe3DzvssBKjaamLga8C36po61vnfo6k0/L2J4AjgN3y7dXA+fm+Zbr9c1vYNVpJW0u6WdJtOXvQp3P7VEk3SeqVdJmkFxQVQwiheSR9F/gtsLukB/MlgrZ24oknPl8Wb/To0bzrXQ2V0u5YA0xcG2id+7HAt5z8Dtihb1JjaI4iJ0OtAQ6xvTcwHThc0n7AucB5tqcBTwBt/2ENIYDt421PtD3a9i62Lyg7psGMHz+eI444AkkceeSRjB8/vuyQyjTQOvdJwNKK5z2Y20KTFNbR5l9HfbMQRuebgUOAK3J7ZA8KIRTqxBNP5OUvf/mIOZutR6117rXEGvihKXR5j6RReVbqCuA64I/Ak7b7ZiTEL6cQQqHGjx/PV77ylZF+NgsDr3NfBuxa8bxdcttmYg380BTa0dreYHs66cC9Ctij3n3jl1MIITTVQOvc5wHvUrIf8FTFEHNoAqURhBa8kfQp4FnSLLe/sr1e0muAs2zXnAoo6RHSusyy7QS0Q52tv7bdFT8n49hW1RXHt42OLbTP8W3Jsc0T1w4i/bsfBs4EfghcDkwmr3O3/Xhe3vNVUnrN1cB7bC+o4z3a5fi2/bEtrKOVNAFYZ/tJSWOAa0kToU4ErrR9qaT/Am63/bVCgmgySQts95QdR2i+OLbdLY5v9+qEY1vkOtqJwFxJo0hD1JfbvkrS3cClkj4L3EpK5RdCCCF0pcI6Wtu3k8qn9W9fQrpeG0IIIXS9KCrQmDllBxAKE8e2u8Xx7V5tf2xbNhkqhBBCGInijDaEEEIoUHS0IYQQQoGiow0hhBAKFB1tCCGEUKDoaEMIIYQCRUcbQgghFOj/A5NNWHclpJL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00308" y="887139"/>
            <a:ext cx="4514850" cy="1771650"/>
          </a:xfrm>
          <a:prstGeom prst="rect">
            <a:avLst/>
          </a:prstGeom>
        </p:spPr>
      </p:pic>
      <p:pic>
        <p:nvPicPr>
          <p:cNvPr id="7" name="Picture 6"/>
          <p:cNvPicPr>
            <a:picLocks noChangeAspect="1"/>
          </p:cNvPicPr>
          <p:nvPr/>
        </p:nvPicPr>
        <p:blipFill>
          <a:blip r:embed="rId3"/>
          <a:stretch>
            <a:fillRect/>
          </a:stretch>
        </p:blipFill>
        <p:spPr>
          <a:xfrm>
            <a:off x="0" y="2658789"/>
            <a:ext cx="5410448" cy="2274504"/>
          </a:xfrm>
          <a:prstGeom prst="rect">
            <a:avLst/>
          </a:prstGeom>
        </p:spPr>
      </p:pic>
      <p:sp>
        <p:nvSpPr>
          <p:cNvPr id="8" name="TextBox 7"/>
          <p:cNvSpPr txBox="1"/>
          <p:nvPr/>
        </p:nvSpPr>
        <p:spPr>
          <a:xfrm>
            <a:off x="5864772" y="1261241"/>
            <a:ext cx="2270235" cy="1169551"/>
          </a:xfrm>
          <a:prstGeom prst="rect">
            <a:avLst/>
          </a:prstGeom>
          <a:noFill/>
        </p:spPr>
        <p:txBody>
          <a:bodyPr wrap="square" rtlCol="0">
            <a:spAutoFit/>
          </a:bodyPr>
          <a:lstStyle/>
          <a:p>
            <a:pPr algn="just"/>
            <a:r>
              <a:rPr lang="en-US" b="1" dirty="0"/>
              <a:t>outlier</a:t>
            </a:r>
            <a:r>
              <a:rPr lang="en-US" dirty="0"/>
              <a:t> </a:t>
            </a:r>
            <a:r>
              <a:rPr lang="en-US" dirty="0" err="1"/>
              <a:t>hanya</a:t>
            </a:r>
            <a:r>
              <a:rPr lang="en-US" dirty="0"/>
              <a:t> </a:t>
            </a:r>
            <a:r>
              <a:rPr lang="en-US" dirty="0" err="1"/>
              <a:t>pada</a:t>
            </a:r>
            <a:r>
              <a:rPr lang="en-US" dirty="0"/>
              <a:t> </a:t>
            </a:r>
            <a:r>
              <a:rPr lang="en-US" dirty="0" err="1"/>
              <a:t>kolom</a:t>
            </a:r>
            <a:r>
              <a:rPr lang="en-US" dirty="0"/>
              <a:t> Area Income </a:t>
            </a:r>
            <a:r>
              <a:rPr lang="en-US" dirty="0" err="1"/>
              <a:t>sedangkan</a:t>
            </a:r>
            <a:r>
              <a:rPr lang="en-US" dirty="0"/>
              <a:t> </a:t>
            </a:r>
            <a:r>
              <a:rPr lang="en-US" dirty="0" err="1"/>
              <a:t>kolom</a:t>
            </a:r>
            <a:r>
              <a:rPr lang="en-US" dirty="0"/>
              <a:t> </a:t>
            </a:r>
            <a:r>
              <a:rPr lang="en-US" dirty="0" err="1"/>
              <a:t>lainya</a:t>
            </a:r>
            <a:r>
              <a:rPr lang="en-US" dirty="0"/>
              <a:t> </a:t>
            </a:r>
            <a:r>
              <a:rPr lang="en-US" dirty="0" err="1"/>
              <a:t>tidak</a:t>
            </a:r>
            <a:r>
              <a:rPr lang="en-US" dirty="0"/>
              <a:t> </a:t>
            </a:r>
            <a:r>
              <a:rPr lang="en-US" dirty="0" err="1"/>
              <a:t>ada</a:t>
            </a:r>
            <a:r>
              <a:rPr lang="en-US" dirty="0"/>
              <a:t> outlier</a:t>
            </a:r>
          </a:p>
          <a:p>
            <a:pPr algn="just"/>
            <a:endParaRPr lang="en-US" dirty="0"/>
          </a:p>
        </p:txBody>
      </p:sp>
      <p:sp>
        <p:nvSpPr>
          <p:cNvPr id="9" name="TextBox 8"/>
          <p:cNvSpPr txBox="1"/>
          <p:nvPr/>
        </p:nvSpPr>
        <p:spPr>
          <a:xfrm>
            <a:off x="6148552" y="2686524"/>
            <a:ext cx="2511972" cy="1600438"/>
          </a:xfrm>
          <a:prstGeom prst="rect">
            <a:avLst/>
          </a:prstGeom>
          <a:noFill/>
        </p:spPr>
        <p:txBody>
          <a:bodyPr wrap="square" rtlCol="0">
            <a:spAutoFit/>
          </a:bodyPr>
          <a:lstStyle/>
          <a:p>
            <a:pPr algn="just"/>
            <a:r>
              <a:rPr lang="en-US" dirty="0"/>
              <a:t>outlier </a:t>
            </a:r>
            <a:r>
              <a:rPr lang="en-US" dirty="0" err="1"/>
              <a:t>berdasarkan</a:t>
            </a:r>
            <a:r>
              <a:rPr lang="en-US" dirty="0"/>
              <a:t> clicked on Ad </a:t>
            </a:r>
            <a:r>
              <a:rPr lang="en-US" dirty="0" err="1"/>
              <a:t>semuah</a:t>
            </a:r>
            <a:r>
              <a:rPr lang="en-US" dirty="0"/>
              <a:t> </a:t>
            </a:r>
            <a:r>
              <a:rPr lang="en-US" dirty="0" err="1"/>
              <a:t>kolom</a:t>
            </a:r>
            <a:r>
              <a:rPr lang="en-US" dirty="0"/>
              <a:t> </a:t>
            </a:r>
            <a:r>
              <a:rPr lang="en-US" dirty="0" err="1"/>
              <a:t>pada</a:t>
            </a:r>
            <a:r>
              <a:rPr lang="en-US" dirty="0"/>
              <a:t> </a:t>
            </a:r>
            <a:r>
              <a:rPr lang="en-US" dirty="0" err="1"/>
              <a:t>katagore</a:t>
            </a:r>
            <a:r>
              <a:rPr lang="en-US" dirty="0"/>
              <a:t> no </a:t>
            </a:r>
            <a:r>
              <a:rPr lang="en-US" dirty="0" err="1"/>
              <a:t>terdapat</a:t>
            </a:r>
            <a:r>
              <a:rPr lang="en-US" dirty="0"/>
              <a:t> outlier </a:t>
            </a:r>
            <a:r>
              <a:rPr lang="en-US" dirty="0" err="1"/>
              <a:t>sedangkan</a:t>
            </a:r>
            <a:r>
              <a:rPr lang="en-US" dirty="0"/>
              <a:t> </a:t>
            </a:r>
            <a:r>
              <a:rPr lang="en-US" dirty="0" err="1"/>
              <a:t>pada</a:t>
            </a:r>
            <a:r>
              <a:rPr lang="en-US" dirty="0"/>
              <a:t> </a:t>
            </a:r>
            <a:r>
              <a:rPr lang="en-US" dirty="0" err="1"/>
              <a:t>katagori</a:t>
            </a:r>
            <a:r>
              <a:rPr lang="en-US" dirty="0"/>
              <a:t> yes </a:t>
            </a:r>
            <a:r>
              <a:rPr lang="en-US" dirty="0" err="1"/>
              <a:t>hanya</a:t>
            </a:r>
            <a:r>
              <a:rPr lang="en-US" dirty="0"/>
              <a:t> </a:t>
            </a:r>
            <a:r>
              <a:rPr lang="en-US" dirty="0" err="1"/>
              <a:t>pada</a:t>
            </a:r>
            <a:r>
              <a:rPr lang="en-US" dirty="0"/>
              <a:t> </a:t>
            </a:r>
            <a:r>
              <a:rPr lang="en-US" dirty="0" err="1"/>
              <a:t>kolom</a:t>
            </a:r>
            <a:r>
              <a:rPr lang="en-US" dirty="0"/>
              <a:t> Age </a:t>
            </a:r>
            <a:r>
              <a:rPr lang="en-US" dirty="0" err="1"/>
              <a:t>dan</a:t>
            </a:r>
            <a:r>
              <a:rPr lang="en-US" dirty="0"/>
              <a:t> Area Income </a:t>
            </a:r>
            <a:r>
              <a:rPr lang="en-US" dirty="0" err="1"/>
              <a:t>saja</a:t>
            </a:r>
            <a:r>
              <a:rPr lang="en-US" dirty="0"/>
              <a:t> yang </a:t>
            </a:r>
            <a:r>
              <a:rPr lang="en-US" dirty="0" err="1"/>
              <a:t>tidak</a:t>
            </a:r>
            <a:r>
              <a:rPr lang="en-US" dirty="0"/>
              <a:t> </a:t>
            </a:r>
            <a:r>
              <a:rPr lang="en-US" dirty="0" err="1"/>
              <a:t>terdapat</a:t>
            </a:r>
            <a:r>
              <a:rPr lang="en-US" dirty="0"/>
              <a:t> outlier</a:t>
            </a:r>
          </a:p>
        </p:txBody>
      </p:sp>
    </p:spTree>
    <p:extLst>
      <p:ext uri="{BB962C8B-B14F-4D97-AF65-F5344CB8AC3E}">
        <p14:creationId xmlns:p14="http://schemas.microsoft.com/office/powerpoint/2010/main" val="73021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284355" cy="455608"/>
          </a:xfrm>
        </p:spPr>
        <p:txBody>
          <a:bodyPr>
            <a:normAutofit fontScale="92500" lnSpcReduction="10000"/>
          </a:bodyPr>
          <a:lstStyle/>
          <a:p>
            <a:pPr marL="114300" indent="0">
              <a:buNone/>
            </a:pPr>
            <a:r>
              <a:rPr lang="en-US" dirty="0"/>
              <a:t>Univariate </a:t>
            </a:r>
            <a:r>
              <a:rPr lang="en-US" dirty="0" smtClean="0"/>
              <a:t>analysis</a:t>
            </a:r>
            <a:endParaRPr lang="en-US" dirty="0"/>
          </a:p>
        </p:txBody>
      </p:sp>
      <p:sp>
        <p:nvSpPr>
          <p:cNvPr id="4" name="Google Shape;11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5" name="AutoShape 2" descr="data:image/png;base64,iVBORw0KGgoAAAANSUhEUgAAAdoAAAC6CAYAAAAJZ4xBAAAAOXRFWHRTb2Z0d2FyZQBNYXRwbG90bGliIHZlcnNpb24zLjcuMSwgaHR0cHM6Ly9tYXRwbG90bGliLm9yZy/bCgiHAAAACXBIWXMAAAsTAAALEwEAmpwYAAAmxElEQVR4nO3debRcVZn38e+PECFhEBIiHQPpRIPQNEqgr4oN8jK0MsjgSEsrotKiSzoGh1bAbkFbFPpVMcZX2ihDpFVAcIioDGpAaRU6gTAG5RrAEANhDiSYid/7x96XVG7q1q26t06dqrrPZ61adc+uOlVP1knVrrPP3s8j24QQQgihGFuUHUAIIYTQzaKjDSGEEAoUHW0IIYRQoOhoQwghhAJFRxtCCCEUKDraEEIIoUDR0YYQCiPpQkkrJN1Zx3MnS5ov6VZJt0s6shUxhlC06GhDCEW6GDi8zuf+G3C57X2AtwNfKyqoEFopOtoQQmFs/wp4vLJN0kslXS1poaRfS9qj7+nA9vnvFwJ/bmGoIRRmy7IDCCGMOHOAD9i+V9KrSWeuhwBnAddKmgFsA/xDeSGG0DzR0YYQWkbStsDfA9+T1Ne8Vb4/HrjY9hclvQa4RNJetp8rIdQQmiY62hBCK20BPGl7epXHTiJfz7X9W0lbAzsBK1oXXgjNF9doQwgtY3slcJ+ktwEo2Ts//Cfg0Nz+N8DWwCOlBBpCEymq94QQiiLpu8BBpDPTh4EzgV8C5wMTgdHApbY/I2lP4BvAtqSJUR+3fW0ZcYfQTNHRhhBCCAWKoeMQQgihQNHRhhBCCAXqiFnHO+20k6dMmVJ2GG1j4cKFj9qeUHYczRDHdnPdcnzj2G6uW44txPHtr9ax7YiOdsqUKSxYsKDsMNqGpAfKjqFZ4thurluObxzbzXXLsYU4vv3VOrYxdBxCCCEUKDraEEIIoUDR0YYQQggFio42hBBCKFBHTIZqptmzZ9Pb29vwfsuWLQNg0qRJDe87bdo0ZsyY0fB+oXFDOb5xbDtDqz+7cWxbp9u/lws9o5U0U9Kdku6SdGpuGyfpOkn35vsdi4yhWZ599lmeffbZssNoG5J2kHSFpHskLZb0mji2oR3F8e1enXJsCzujlbQX8D7gVcBa4GpJVwEnA7+wfY6k04DTgE8UFUd/Q/0FM3PmTABmzZrVzHA62SzgattvlfQCYCxwBiUeWxja8Y1j2xnis9u9uv3YFnlG+zfATbZX214P3AC8GTgWmJufMxd4Y4ExhAJIeiFwIHABgO21tp8kjm0IIWymyI72TuC1ksZLGgscCewK7Gx7eX7OQ8DO1XaWdLKkBZIWPPJIVMpqM1NJ5csuknSrpG9K2oY4tiGEsJnCOlrbi4FzgWuBq4FFwIZ+zzGpHFa1/efY7rHdM2FCV2Qs6yZbAvsC59veB1hFGiZ+XhzbEEJICp0MZfsC239n+0DgCeAPwMOSJgLk+xVFxhAK8SDwoO2b8vYVpI43jm0IIfRT9KzjF+X7yaTrs98B5gEn5qecCPyoyBhC89l+CFgqaffcdChwN3FsQwhhM0Wvo71S0nhgHXCK7SclnQNcLukk4AHguIJjCMWYAXw7zzheAryH9MMtjm0IIVQotKO1/doqbY+RzoBCB7O9COip8lAc2xBCqBApGEMIIYQC1dXRShpTcT0uhBBCCHUatKOVdDRpac7VeXu6pHkFxxVCCGEIJO0qab6ku3P625m5/SxJyyQtyrcjK/Y5XVKvpN9LOqy86LtTPddozyKlUbwe0rU5SVMLjCmEEMLQrQc+avsWSdsBCyVdlx87z/YXKp8saU/g7cDfAi8Gfi7pZbY3yXsQhq6eoeN1tp/q11Y1EUEIIYRy2V5u+5b899PAYqBWeZtjgUttr7F9H9BLOrkKTVJPR3uXpH8CRknaTdJs4DcFxxVCaEOS7pd0Rx56XFB2PKE2SVOAfYC+5DL/Iul2SRdWVNeaBCyt2O1BanfMoUH1dLQzSEMKa0gJJ54CZhYZVAihrR1se7rtasu7QpuQtC1wJXCq7ZXA+cBLgenAcuCLQ3jNyFM+BPV0tG+w/Unbr8y3fwOOKTqwEEIIQyNpNKmT/bbt7wPYftj2BtvPAd9g4/DwMlLBlz675LbNRJ7yoamnoz29zrYQQvczcK2khZJO7v9gnPGUT5JIJSwX2/5SRfvEiqe9iVRhDVLq1LdL2ipPdN0NuLlV8Y4EA846lnQEqbTdJElfqXhoe9KsthDCyHOA7WU5j/l1ku6x/au+B23PAeYA9PT0xKTJcuwPnADcIWlRbjsDOF7SdNKPpfuB9wPYvkvS5aR85etJ6XJjxnET1Vre82dgAWmYeGFF+9PAh4sMKoTQnmwvy/crJP2ANPz4q9p7hVayfSOgKg/9tMY+ZwNnFxbUCDdgR2v7NuA2Sd+2HWewIYxwkrYBtrD9dP779cBnSg5rRJA01vbqsuMIQ1Nr6Phy28cBt0qqHAISqa73KwqPLoTQTnYGfpAuAbIl8B3bV5cbUneT9PfAN4FtgcmS9gbeb/uD5UYWGlFr6LhvCc9RrQgkhNDebC8B9i47jhHmPOAw0oQlbN8m6cByQwqNGnDWse3l+f4B2w8AzwD7Ajvl7RBCCAWzvbRfU0xU6jADdrSSrpK0V/57Imkq+HuBSySdWs+LS/pwTmp9p6TvStpa0lRJN+UE1pflwuEhhBA2tzQPH1vSaEkfI6VUDB2k1jraqbb71lm9B7jO9tHAq0kdbk2SJgEfAnps7wWMIiWuPpeU2Hoa8ARw0jDiDyGEbvYB4BRSSsRlpKxOp5QZUGhcrY52XcXfh5Knhuck1c/V+fpbAmMkbQmMJaX9OgS4Ij8+F3hjA/GGEMKIYftR2++wvbPtF9l+p+3Hyo4rNKbWZKilkmaQEkzvy8Z6tGOA0YO9cF7U/gXgT8CzwLWk9bhPViwXGjB5dc46czLA5MmT6/rHhBBCN+mXLKjPU8AC2z9qdTxhaGqd0Z5EKibwbuAfbT+Z2/cDLhrshXNliGOBqaQah9sAh9cbWOTUDCEEtiYNF9+bb68g5SI+SdKXywsrNKJWwooVpOsD/dvnA/PreO1/AO6z/QiApO+TUoPtIGnLfFY7YPLqEEJ3mj17Nr29vS17v773mjmzNUXHpk2bxowZM5r1cq8A9u9LiSjpfODXwAHAHc16k1CsWkPHw/UnYD9JY0lDx4eSUjrOB94KXAqcCAx5+KOVH9gO/7CG0DZ6e3tZdOdiNowd15L322JtyrezcMnDhb/XqNWPN/sldyQlq3gqb28DjLO9QdKaZr9ZKEZhHa3tmyRdAdxCSlR9KynZ+E+ASyV9NrddMNT3aOUHtsM/rCG0lQ1jx/HsHkeWHUbTjblnwHTCQ/WfwCJJ15Oy8h0IfC6nwPx5s98sFKPIM1psnwmc2a95CRvrIA5bN35gC/iwhhA6kO0LJP2Ujd+ZZ9j+c/77X0sKKzRo0I5W0gTgfcCUyufbHnQtbeheku4nVXLaAKy33SNpHHAZ6f/K/cBxtp8oK8YQusRfSEsjtwamSZpWWZowtL96zmh/RLr4/nMi9VfY1MG2H63YPg34he1zJJ2Wtz9RTmghdD5J/0zKO78LsIi06uO3pHwEoUPU09GOtR1flqEexwIH5b/nAtcTHW0IwzETeCXwO9sHS9oD+FzJMYUG1VpH2+cqSd11ETQ0g4FrJS3MyUUAdu4rRgE8RCqrFkIYur/Y/guApK1s3wPsXnJMoUH1nNHOBM6QtJaNaRlte/viwgod4ICc/etFwHWS7ql80Lb71TF+XmT9CqFuD0raAfgh6XP2BBDV0zrMoB2t7e1aEUjoLLaX5fsVkn5AmhX5sKSJtpfnik8rBth3DmmpFz09PVU74xAC2H5T/vMsSfOBF5LT4YbOUc/QMZKOkfSFfItC8COcpG0kbdf3N/B6UhnFeaQkJDDMZCQhBJD0Uklb9W2SZvSPLS+iMBSDdrSSziENH9+dbzMlfb7owEJb2xm4UdJtwM3AT2xfDZwDvE7SvaQUnOeUGGMYRM7aFtrblcAGSdNIo0C7At8pN6TQqHqu0R4JTLf9HICkuaSMTqcXGVhoX7aXAHtXaX+MlGoztLFcSPybpNR+kyXtDbzf9gfLjSxU8Zzt9ZLeBMy2PVvSrWUHNZDIY11dvZmhdgD68gK+sOF3CSG0k/OAw0hD/di+TdKB5YYUBrBO0vGkSzFH57ZBy5SWJfJYV1dPR/t54NZ8Ib4v1+ZpQ37HEELpbC+VVNkUyWja03tIVdTOtn2fpKnAJSXHVFM3psWF4aXGrWfW8XdzQutX5qZP2H5oyO8YQijb0jx8bEmjSXMwFpccU6jC9t3Ahyq27wPOLS+iMBR1DR3nJATzCo4lhNAaHwBmAZNI9aCvBU6pd2dJo0glL5fZjlUIBZB0BykpTB8Dj5LKjH6hL4lF6AyFVu8JIbSfnJ/6HcN4ib4z4EhaU5xqP2DGka7VziYVegkdIjraEEaYfJ1vBptX5Dqmjn13Ad4AnA18pKAQRzzb1bI/PUCaL9O2s45DdfWUybvE9gmDtVXZb3dSybQ+LwE+BXyLKKUWQpl+CFwA/Bh4rsF9vwx8HKiaMa6e9JrLli1j1OqnurLu8qjVj7Fs2fqi36auREOhfdRzRvu3lRv5+szfDbaT7d8D0yv2WQb8gCilFkLZ/mL7K43ulLPCrbC9UNJB1Z4T6TWbQ9K+VZp3BN4JRC3aDjNgRyvpdOAMYIyklX3NwFryB6kBhwJ/tP2ApCilFkK5Zkk6kzQJak1fo+1bBtlvf+CYXM1ra2B7Sf9t+52NvPmkSZN4aM2WXbsEZNKkphSt+mK/bQOPkb4vG/3+DSUbsKO1/Xng85I+b3u4WaDeDnw3/x2l1EIo18uBE0jFw/uGjs0gxcTz98DpAPmM9mONdrKhPrYPLjuG0Dz1rKM9XdIk4K/ZdOJEXcMXkl4AHEOVlI1RSi2EUrwNeInttWUHEsJIUM9kqHNIZ6R3szF7jKn/OsERwC22+3JkRSm1EMp1JymtatXPXj1sX08axgwhDKKeyVBvAna3vWbQZ1Z3PBuHjWFjKbVziFJqIZRhB+AeSf/LptdoB13eE1pL0lb9v3urtYX2Vk9Hu4SUxLrhA5trlb4OeH9F8znA5ZJOIq0LO67R1+3TrcsEWrREIIxcZ5YdQKjbb4H+M5CrtT1P0q6kZZQ7k0Yf59ieJWkcVZZWKiW9nkWq1LYaeHcdE+NCA+rpaFcDiyT9gk1//X5o4F2ef84qYHy/tiilFkKJbN8gaWc25i+/2faQh5FD80n6K1KKzDGS9iGt+ICUjWuwOsLrgY/avkXSdsBCSdcB76b60sojgN3y7dXA+fk+NEk9He082jTPcbcuE2jiEoEQNiPpOOD/kq6xCpgt6V9tX1FqYKHSYaSOcRfgSxXtK0nLLgeUV3Usz38/LWkxqdMeaGnlscC3bBv4naQd+ubRNOsfM9LVM+t4rqQxwOSchCKE0Nk+Cbyy7yxW0gTg50B0tG3C9lxgrqS32L5yqK8jaQqwD3ATAy+tnAQsrdjtwdy2WUcbq0GGZtBUXpKOBhYBV+ft6ZLa8gw3hFCXLfoNFT9GpPVrV/8j6QJJPwOQtGee3zIoSdsCVwKn2l5Z+Vg+e214NYftObZ7bPdMmDCh0d1HrHo+XGcBrwKeBLC9iJS3OITQma6WdI2kd0t6N/AT4GclxxSquwi4Bnhx3v4DcOpgO+U6w1cC37b9/dz8cF5SSb+llcuAXSt23yW3hSapp6NdZ/upfm2NJiIPIbQJ2/8KfB14Rb7Nsf3xcqMKA9jJ9uXk71zb69mYz6CqPIv4AmCx7crru31LK2HTpZXzgHcp2Q94Kq7PNlc9k6HukvRPwChJuwEfAn5TbFghhKLkMnk/7TvTkTRG0hTb95cbWahilaTx5GHevo5wkH32J6XYvEPSotx2BgMvrfwpaWlPL2mVyXua+Q8I9XW0M0iTJ9aQEk9cA/xHkUGFMHv2bHp7e1vyXn3vM3PmzJa8H8C0adOYMWNGy96vn+8Bf1+xvSG3vbL600OJPkI643yppP8BJgBvrbWD7RvZuByov82WVubrtacMM85QQz2zjlcDn5R0btr008WHFVolr6f8HPBi20dI2hN4je0Lyoyrt7eXRXcuZsPYcYW/1xZr05yQhUseHuSZzTFq9eMteZ8atqzMc2x7bc5JHtpMXgv7f4DdSZ3n722vKzms0KB6ch2/EriQXOhZ0lPAe20vLDi20BoXkyZcfDJv/4GUPabUjhZgw9hxXbdGGmiHTGaPSDrG9jyAXLry0ZJjCgN7FSmb05bAvpKw/a1yQwqNqGfo+ALgg7Z/DSDpANIX8yuKDCy0zE62L8/1h7G9XlLNyRah430A+Lakr5LOkpYC7yo3pFCNpEuAl5KWWFYWdYmOtoPU09Fu6OtkIY3/S4pEvN1jKJMtyM8dBSwAltk+Kk+yuZSUdnMhcEKUYms/tv8I7JfXWWL7mZJDCgPrAfbM11FDh6qno71B0tdJE6EM/CNwvaR9IV1DKDC+ULyGJ1tUmAksJuVfBTgXOM/2pZL+CziJlDc1tBFJWwFvIQ9HptUgYPszJYYVqrsT+CuqZGkKnaOejnbvfN+/4sc+pI73kKZGFFpqqJMtJO0CvAE4G/hIXrt3CPBP+SlzSclOoqNtPz8ijVosZAhVuZph1OrHW3ateou/pKRIz229/SDPHL400a2pecp3Au6WdDNR0rBj1TPr+OBWBBLKIenN/Zpelie83TFIRZcvAx8nT5IjDRc/mRfUw8Z8qaH97GL78LLefNq0aS19v97etFBi2ktaUahj52b/+85q5ouFcgzY0eYcx7fbfiBvf4o03PQAMNP2fa0JMRTsJOA1wPy8fRDpTGeqpM/YvqT/DpKOAlbYXijpoEbfMBKTl+43kl5u+44y3rzV64f71kfPmjWrpe87XHkOxNdt71F2LGF4aqVgPBt4BJ7/Yn0n8F7S9bz/qufFc7mlKyTdI2mxpNdIGifpOkn35vsdh/uPCMOyJfA3tt9i+y3AnqRLAq8mldCqZn/gGEn3kyY/HUIqHL2DpL4fbwPmS43E5KU7gFSj9PeSbpd0h6Tbyw4qbMr2BuD3kuLXaIerNXTsnKwC4M3ABXnt7EJJH6zz9WcBV9t+a14QP5aUCqxa8eFQjl1tV2ZqWJHbHpdU9Vqt7dOB0wHyGe3HbL9D0vdIE6kuZdNcqqG9HFF2AKFuO5LS4N4MrOprbNdrtMuWLWPU6qfaYa14041a/RjLlg1twU2tjlZ5+v9qUtqur1U8tvVgLyzphcCBpOLF5GUea/Pi+IPy0yqLD4dyXC/pKlIKPkiXB66XtA25YlMDPgFcKumzwK20QdKLsJGkvjRbkd2tc/x72QGE4avV0X6ZtEh6JakKxAIASftQ31TzqaSh54sk7U267jeTgYsPh3KcQhqxOCBvLyAdo1XAoBPhbF9P+rGE7SWkLDahPS0kXRaolgfXDFL+UtLWwK+ArUjfHVfY7r8aITSR7Rsk/TWwm+2fSxoLjCo7roFMmjSJh9Zs2bUZ3SZNGlp3NWBHa/tCSdcALwJuq3joIeqr7rAlsC8ww/ZNkmaRhokr38OSqi7EjgkzrZGPwRJgP+BtwH2kOpahy9ieOsyXWAMcYvuZXO/0Rkk/s/27JoQXqpD0PtL34DhShqhJpDkymxUHCO2rZj1a28ts32r7uYq25bb/VMdrPwg8aPumvH0FqeMdqPhw//eOCTMFkvQySWdKugeYDfwJkO2DbX+15PBCG3LSl0VqdL5FxqJinUKafLgSwPa9pJOf0EHqKfw+JLYfApZK2j03HQrczcDFh0Nr3UOaLXyU7QNsz2aQgtIhSBqVa5yuAK6r+CEdirGmMo1pntUfP246TD2ZoYZjBil5+QuAJaQh5y2oXnw4tNabgbcD8yVdTZopPFANyxCA55ecTJe0A/ADSXvZvrPv8bjk03Q3SDoDGCPpdcAHgR+XHFNoUF0dba7Ys5vtiyRNALatJ2GF7UWkpNj9xfWFktn+IfDDPLv4WOBU4EWSzgd+YPvaEsMLLSDpRVSsIKjzklDfc5+UNB84nJSPt699DjAHoKenJ868hu80UlKZO4D3Az+1/Y1yQwqNGnToWNKZpGUbp+em0cB/FxlUaB3bq2x/x/bRpCQTtxLLrbqapGMk3Uua+HYDcD/wszr2m5DPZJE0Bngd6RJEKM4M29+w/Tbbb7X9DUkzyw4qNKaea7RvAo4hL5a2/Wc25rcNXcT2E3kSWow4dLf/IM0y/0OeiXwoUM/M4YmkSw23A/9LukZ7VXFhBjbOZ6n07lYHEYannqHjtZXLcPJQYwihc62z/ZikLSRtYXu+pC8PtpPt20lVu0LBJB1PqoQ1VdK8ioe2Ax4vJ6owVPV0tJfnerQ75DVd7wXiGkEInevJnPXt16TJiiuoSO8X2sJvSImBdgK+WNH+NBB5qTtMPWXyvpBnu60k1Sz9lO3rCo8shFCUY4FnSRPg3gG8EIii720kV017gFRZK3S4umYd275O0k19z5c0znYMX4TQgWyvqkjrN7fd0/qNZLle9LmkJBXKN9suvop9aJpBO1pJ7wc+DfwFeI58oBkkL2oIwxFVQIoTaf06yn8CR9teXHYgYejqOaP9GLCX7UeLDiaE0BKnkIo/3AQprV9eUxvaz8PRyXa+ejraP5JK5YXQMlEFpFBrbK+VUiKwSOvX1hZIugz4IamoAwC2v19aRKFh9XS0pwO/yddoKw/0hwqLKoRQpEjr1zm2J53ovL6izUB0tB2kno7268AvSSnAnhvkuSGE9vcJ4J+pSOsHfLPUiEJVtuspSRraXD0d7WjbHyk8khBC4SSNAu6yvQexHr5tSZpNjeH8GFHsLPV0tD/LFTl+zKZDx7G8J4QOY3uDpN9LmtxIEYHQcgvKDiA0Tz0d7fH5/vSKtljeE0Ln2hG4S9LNVGSEsn1MeSGFSrbnlh1DaJ56MkNNbUUgIYSW+feyAwhhJBmwo5V0iO1f5swkm6lnermk+0m5OTcA6233SBoHXAZMIZXnOs72E42Hnoxa/XhLkhps8ZeVADy3dfEJWUatfhwodflH6GK2b6jczvWmjyeVzAshNFmtM9oDSbONj67yWCPTyw/ul+ziNOAXts+RdFreHlL902nTpg1ltyHp7X06vedLWtEB7tzSf1sYeSTtQ6oO8zZSXdory40oVCNpvO3Hyo4jDE+tjvYFUMj08mOBg/Lfc4HrGWJHO2PGjOZEVIeZM1Ot5VmzZrXsPUNoJkkvI525Hg88ShpZku2DSw0s1PI7SYuAi4Cf2a4rsYikC4GjgBW298ptZwHvAx7JTzvD9k/zY6cDJ5FGHz9k+5pm/iNGulqF3w9vwusbuFbSwjxzGWBn28vz3w8RY6QhtMo9wCHAUbYPsD2b9MUa2tfLgDnACcC9kj6XfzAN5mKqf4efZ3t6vvV1snsCbwf+Nu/ztbwMLDRJrY52lKQdJY2rdqvz9Q+wvS9wBHCKpAMrH8y/zqr+QpN0sqQFkhY88sgj1Z4SQmjMm0k1TudL+oakQ0lFQkKbcnKd7eNJZ6MnAjdLukHSgCX0bP+K+gvEHwtcanuN7fuAXlIu7NAktTraPYCFA9zqWuNle1m+XwH8gHTwHpY0ESDfrxhg3zm2e2z3TJgwob5/TWgJSVtLulnSbZLukvTp3D5V0k2SeiVdJukFZccaNrL9Q9tvJ32255Pq0b5I0vmSXl9z51AKSeMlzZS0gFTgZQapGPxHge8M4SX/RdLtki6UtGNumwQsrXjOg7ktNEmtjvZu2y+xPbXKbdA1tJK2kbRd39+kXJ13AvNIv8rI9z8a5r8htN4a4BDbewPTgcMl7Ueqm3me7WnAE6RrPqHN2F5l+zu2jwZ2AW5liPMkQuF+S8p3/Ebbb7D9fdvrbS8glTZsxPmksojTSSMbX2w0mBhpHJpaHe1w7QzcKOk24GbgJ7avBs4BXifpXuAf8nboIHk465m8OTrfTLr+d0Vunwu8sfXRhUbYfiKPHkUt2va0u+3/sP1g/wdsn9vIC9l+2PYG28+R0m/2DQ8vA3ateOouua3aa8RI4xDUmnU8rOm1tpcAe1dpf4woMN3x8mSJhcA04P+Ryik+abuvovmAw095YtzJAJMnTy4+2BA6jKQfk+ev9JUzrDSULF6SJlZMRH0TaYQR0ijjdyR9CXgxsBvp5Cg0yYAdre2LWxhH6DC2NwDTJe1Auv6+RwP7ziHNpKSnpyfqoIawuS8MZ2dJ3yUto9xJ0oPAmcBBkqaTOvD7SZWbsH2XpMuBu4H1wCn58x2apJ5cxyEMyPaTkuYDrwF2kLRlPqsdcPgpdCZJuwLfIl0WMjDHdiwsL0D/7F1D2P/4Ks0X1Hj+2cDZw3nPMLBBO9rITBL6kzQBWJc72THA60gToeYDbwUupQkT3boxvSZ0dIrN9cBHbd+SJzoulHSd7bvLDqzbSLrc9nGS7qDKEkjbryghrDBE9ZzRDikzSehqE4G5+TrtFsDltq+SdDdwqaTPkmayDvgLejDdm14TOjXFZr6+tzz//bSkxaTr8NHRNt/MfH9UqVGEpqino30ZaXbwe4Gv5LH8i23/odDIQtuyfTuwT5X2JTRpoXuk12xvkqaQ/g/cVHIoXalv0pLtB8qOJQzfoMt7hpqZJITQnSRtSypCcKrtlf0ei3WWTSRpP0n/K+kZSWslbZC0cvA9Qzup6xot8E5Srs2HSZlJ5pEWPX8PiHq1IYwQkkaTOtlvVyuVGTPKm+6rpDzE3wN6gHeRRhnbVqvmVkDnlC+tZ+j4t8AlpMwklYumF0hqNDNJCKFDKS3ovABYbPtLZcczUtjulTQqL7m5SNKtwOllx1VNq+cedEr50no62t0HmgDVaGaSEEJH2580snVHniAJFaXWQiFW55zhiyT9J2kyWpEZ/YallXMroHPmVwzY0RaRmSSE0Lls30hU+2m1E0gd678AHyalSnxLqRGFhtU6ox1WZpIQQgjDY/uBvG4d258uO54wNLVSMA4rM0kIIYShydfDzySdyW6Rm9YDs21/ptTgQsMGHOvP62WRdEeuX7jJrXUhhhDCiPNh0jXxV9oeZ3tH4NXA/pI+XG5ooVG1ho4jM0kIIZTjBOB1th/ta7C9RNI7gWuB80qLLDSs1tBxZCYJIYRyjK7sZPvYfiSvZQ4dZNBp4sPNTCJplKRbJV2Vt6dKuklSr6TL8tT1EEIIG60d4mOhDdWzHuurwPHAvcAY4J9Jhb7rNRNYXLF9LnCe7WnAE8BJDbxWCCGMBHtLWlnl9jTw8rKDC42pa+Gz7V5glO0Nti8CDq9nP0m7AG8Avpm3BRwCXJGfMhd4Y4MxhxBCV7M9yvb2VW7b2Y6h4w5TT2ao4WQm+TLwcWC7vD0eeDIXBgd4kFRmK4QQQuhK9XSYlZlJVlFnZhJJRwErbC8cSmBRBSSEEEI3GPSMdhiZSfYHjpF0JLA1sD0wC9hB0pb5rHYXYNkA7xtVQEIIIXS8WgkrJOksSY8Cvwf+IOkRSZ+q54Vtn257F9tTSGWefmn7HcB84K35aScCPxrWvyCEEEJoY7WGjovKTPIJ4COSeknXbC8YxmuFEEJN69ato7e3l8cee6zsUMIIVaujPQE43vZ9fQ22l5CKwL+rkTexfb3to/pew/arbE+z/Tbba4YSeAgh1GP58uWsWrWKOXPmlB1KGKFqXaONzCQhhLYxe/Zsent7G9pn3bp1PPHEEwBcc801LF26lNGj6/v6mjZtWsvrq4buVOuMNjKThBA62vLly2tuh9AKtc5o9x4g1aJIs4hDCKFlhnJ2eeihh26yvXLlSmbNmtWskEKoS62iAqNaGUgIIYTQjerN8BRCCB1n4sSJm2y/+MUvLimSMJJFRxsaJmlXSfMl3S3pLkkzc/s4SddJujff71h2rGFk67+k59FHN5vfGULhoqMNQ7Ee+KjtPYH9gFMk7QmcBvzC9m7AL/J2CKV57Wtfu8n2gQceWFIkYSSLjjY0zPZy27fkv58mlUGcBBxLqsgEUZkptIG1azddILFmTSzbD60XHW0YFklTgH2Am4Cdbfetn3gI2LmsuELzSbpQ0gpJd5YdS71uvPHGmtshtEJ0tGHIJG0LXAmcanuTpWC2DVQtBhGVmTrWxdRZi7pdbNiwoeZ2CK0QHW0Ykpwd7Erg27a/n5sfljQxPz4RWFFtX9tzbPfY7pkwYUJrAg7DZvtXwONlx9GIsWPH1twOoRWiow0NkyRSMYjFtr9U8dA8UkUmiMpMoQ2sWrWq5nYIrTBoPdpuM5R8qcDz+8ycObPhfbswZ+r+pKITd0halNvOAM4BLpd0EvAAcFyrAxvK8Y1j2zySTgZOBpg8eXLJ0cC2227LM888s8l2aD/d/r084jraoRozZkzZIbQN2zeSUnFWc+gA7W0rjm3z2J4DzAHo6empeo2+ldavX19zu1tJuhA4Clhhe6/cNg64DJgC3A8cZ/uJPEI1CzgSWA28u29VQbvrlM/uiOto4+yju8XxDZVe//rXM2/evOe3DzvssBKjaamLga8C36po61vnfo6k0/L2J4AjgN3y7dXA+fm+Zbr9c1vYNVpJW0u6WdJtOXvQp3P7VEk3SeqVdJmkFxQVQwiheSR9F/gtsLukB/MlgrZ24oknPl8Wb/To0bzrXQ2V0u5YA0xcG2id+7HAt5z8Dtihb1JjaI4iJ0OtAQ6xvTcwHThc0n7AucB5tqcBTwBt/2ENIYDt421PtD3a9i62Lyg7psGMHz+eI444AkkceeSRjB8/vuyQyjTQOvdJwNKK5z2Y20KTFNbR5l9HfbMQRuebgUOAK3J7ZA8KIRTqxBNP5OUvf/mIOZutR6117rXEGvihKXR5j6RReVbqCuA64I/Ak7b7ZiTEL6cQQqHGjx/PV77ylZF+NgsDr3NfBuxa8bxdcttmYg380BTa0dreYHs66cC9Ctij3n3jl1MIITTVQOvc5wHvUrIf8FTFEHNoAqURhBa8kfQp4FnSLLe/sr1e0muAs2zXnAoo6RHSusyy7QS0Q52tv7bdFT8n49hW1RXHt42OLbTP8W3Jsc0T1w4i/bsfBs4EfghcDkwmr3O3/Xhe3vNVUnrN1cB7bC+o4z3a5fi2/bEtrKOVNAFYZ/tJSWOAa0kToU4ErrR9qaT/Am63/bVCgmgySQts95QdR2i+OLbdLY5v9+qEY1vkOtqJwFxJo0hD1JfbvkrS3cClkj4L3EpK5RdCCCF0pcI6Wtu3k8qn9W9fQrpeG0IIIXS9KCrQmDllBxAKE8e2u8Xx7V5tf2xbNhkqhBBCGInijDaEEEIoUHS0IYQQQoGiow0hhBAKFB1tCCGEUKDoaEMIIYQCRUcbQgghFOj/A5NNWHclpJL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046436" y="1133225"/>
            <a:ext cx="6819900" cy="2924175"/>
          </a:xfrm>
          <a:prstGeom prst="rect">
            <a:avLst/>
          </a:prstGeom>
        </p:spPr>
      </p:pic>
      <p:sp>
        <p:nvSpPr>
          <p:cNvPr id="10" name="TextBox 9"/>
          <p:cNvSpPr txBox="1"/>
          <p:nvPr/>
        </p:nvSpPr>
        <p:spPr>
          <a:xfrm>
            <a:off x="1219201" y="4424855"/>
            <a:ext cx="7052440" cy="307777"/>
          </a:xfrm>
          <a:prstGeom prst="rect">
            <a:avLst/>
          </a:prstGeom>
          <a:noFill/>
        </p:spPr>
        <p:txBody>
          <a:bodyPr wrap="square" rtlCol="0">
            <a:spAutoFit/>
          </a:bodyPr>
          <a:lstStyle/>
          <a:p>
            <a:r>
              <a:rPr lang="en-US" dirty="0" err="1"/>
              <a:t>hanya</a:t>
            </a:r>
            <a:r>
              <a:rPr lang="en-US" dirty="0"/>
              <a:t> </a:t>
            </a:r>
            <a:r>
              <a:rPr lang="en-US" dirty="0" err="1"/>
              <a:t>kolom</a:t>
            </a:r>
            <a:r>
              <a:rPr lang="en-US" dirty="0"/>
              <a:t> Age yang </a:t>
            </a:r>
            <a:r>
              <a:rPr lang="en-US" dirty="0" err="1"/>
              <a:t>berdistribusi</a:t>
            </a:r>
            <a:r>
              <a:rPr lang="en-US" dirty="0"/>
              <a:t> normal </a:t>
            </a:r>
            <a:r>
              <a:rPr lang="en-US" dirty="0" err="1"/>
              <a:t>sedangkan</a:t>
            </a:r>
            <a:r>
              <a:rPr lang="en-US" dirty="0"/>
              <a:t> </a:t>
            </a:r>
            <a:r>
              <a:rPr lang="en-US" dirty="0" err="1"/>
              <a:t>kolom</a:t>
            </a:r>
            <a:r>
              <a:rPr lang="en-US" dirty="0"/>
              <a:t> </a:t>
            </a:r>
            <a:r>
              <a:rPr lang="en-US" dirty="0" err="1"/>
              <a:t>lainya</a:t>
            </a:r>
            <a:r>
              <a:rPr lang="en-US" dirty="0"/>
              <a:t> </a:t>
            </a:r>
            <a:r>
              <a:rPr lang="en-US" dirty="0" err="1"/>
              <a:t>berdistribusi</a:t>
            </a:r>
            <a:r>
              <a:rPr lang="en-US" dirty="0"/>
              <a:t> skew</a:t>
            </a:r>
          </a:p>
        </p:txBody>
      </p:sp>
    </p:spTree>
    <p:extLst>
      <p:ext uri="{BB962C8B-B14F-4D97-AF65-F5344CB8AC3E}">
        <p14:creationId xmlns:p14="http://schemas.microsoft.com/office/powerpoint/2010/main" val="23283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284355" cy="455608"/>
          </a:xfrm>
        </p:spPr>
        <p:txBody>
          <a:bodyPr>
            <a:normAutofit fontScale="92500" lnSpcReduction="10000"/>
          </a:bodyPr>
          <a:lstStyle/>
          <a:p>
            <a:pPr marL="114300" indent="0">
              <a:buNone/>
            </a:pPr>
            <a:r>
              <a:rPr lang="en-US" dirty="0"/>
              <a:t>Univariate </a:t>
            </a:r>
            <a:r>
              <a:rPr lang="en-US" dirty="0" smtClean="0"/>
              <a:t>analysis</a:t>
            </a:r>
            <a:endParaRPr lang="en-US" dirty="0"/>
          </a:p>
        </p:txBody>
      </p:sp>
      <p:sp>
        <p:nvSpPr>
          <p:cNvPr id="4" name="Google Shape;11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5" name="AutoShape 2" descr="data:image/png;base64,iVBORw0KGgoAAAANSUhEUgAAAdoAAAC6CAYAAAAJZ4xBAAAAOXRFWHRTb2Z0d2FyZQBNYXRwbG90bGliIHZlcnNpb24zLjcuMSwgaHR0cHM6Ly9tYXRwbG90bGliLm9yZy/bCgiHAAAACXBIWXMAAAsTAAALEwEAmpwYAAAmxElEQVR4nO3debRcVZn38e+PECFhEBIiHQPpRIPQNEqgr4oN8jK0MsjgSEsrotKiSzoGh1bAbkFbFPpVMcZX2ihDpFVAcIioDGpAaRU6gTAG5RrAEANhDiSYid/7x96XVG7q1q26t06dqrrPZ61adc+uOlVP1knVrrPP3s8j24QQQgihGFuUHUAIIYTQzaKjDSGEEAoUHW0IIYRQoOhoQwghhAJFRxtCCCEUKDraEEIIoUDR0YYQCiPpQkkrJN1Zx3MnS5ov6VZJt0s6shUxhlC06GhDCEW6GDi8zuf+G3C57X2AtwNfKyqoEFopOtoQQmFs/wp4vLJN0kslXS1poaRfS9qj7+nA9vnvFwJ/bmGoIRRmy7IDCCGMOHOAD9i+V9KrSWeuhwBnAddKmgFsA/xDeSGG0DzR0YYQWkbStsDfA9+T1Ne8Vb4/HrjY9hclvQa4RNJetp8rIdQQmiY62hBCK20BPGl7epXHTiJfz7X9W0lbAzsBK1oXXgjNF9doQwgtY3slcJ+ktwEo2Ts//Cfg0Nz+N8DWwCOlBBpCEymq94QQiiLpu8BBpDPTh4EzgV8C5wMTgdHApbY/I2lP4BvAtqSJUR+3fW0ZcYfQTNHRhhBCCAWKoeMQQgihQNHRhhBCCAXqiFnHO+20k6dMmVJ2GG1j4cKFj9qeUHYczRDHdnPdcnzj2G6uW44txPHtr9ax7YiOdsqUKSxYsKDsMNqGpAfKjqFZ4thurluObxzbzXXLsYU4vv3VOrYxdBxCCCEUKDraEEIIoUDR0YYQQggFio42hBBCKFBHTIZqptmzZ9Pb29vwfsuWLQNg0qRJDe87bdo0ZsyY0fB+oXFDOb5xbDtDqz+7cWxbp9u/lws9o5U0U9Kdku6SdGpuGyfpOkn35vsdi4yhWZ599lmeffbZssNoG5J2kHSFpHskLZb0mji2oR3F8e1enXJsCzujlbQX8D7gVcBa4GpJVwEnA7+wfY6k04DTgE8UFUd/Q/0FM3PmTABmzZrVzHA62SzgattvlfQCYCxwBiUeWxja8Y1j2xnis9u9uv3YFnlG+zfATbZX214P3AC8GTgWmJufMxd4Y4ExhAJIeiFwIHABgO21tp8kjm0IIWymyI72TuC1ksZLGgscCewK7Gx7eX7OQ8DO1XaWdLKkBZIWPPJIVMpqM1NJ5csuknSrpG9K2oY4tiGEsJnCOlrbi4FzgWuBq4FFwIZ+zzGpHFa1/efY7rHdM2FCV2Qs6yZbAvsC59veB1hFGiZ+XhzbEEJICp0MZfsC239n+0DgCeAPwMOSJgLk+xVFxhAK8SDwoO2b8vYVpI43jm0IIfRT9KzjF+X7yaTrs98B5gEn5qecCPyoyBhC89l+CFgqaffcdChwN3FsQwhhM0Wvo71S0nhgHXCK7SclnQNcLukk4AHguIJjCMWYAXw7zzheAryH9MMtjm0IIVQotKO1/doqbY+RzoBCB7O9COip8lAc2xBCqBApGEMIIYQC1dXRShpTcT0uhBBCCHUatKOVdDRpac7VeXu6pHkFxxVCCGEIJO0qab6ku3P625m5/SxJyyQtyrcjK/Y5XVKvpN9LOqy86LtTPddozyKlUbwe0rU5SVMLjCmEEMLQrQc+avsWSdsBCyVdlx87z/YXKp8saU/g7cDfAi8Gfi7pZbY3yXsQhq6eoeN1tp/q11Y1EUEIIYRy2V5u+5b899PAYqBWeZtjgUttr7F9H9BLOrkKTVJPR3uXpH8CRknaTdJs4DcFxxVCaEOS7pd0Rx56XFB2PKE2SVOAfYC+5DL/Iul2SRdWVNeaBCyt2O1BanfMoUH1dLQzSEMKa0gJJ54CZhYZVAihrR1se7rtasu7QpuQtC1wJXCq7ZXA+cBLgenAcuCLQ3jNyFM+BPV0tG+w/Unbr8y3fwOOKTqwEEIIQyNpNKmT/bbt7wPYftj2BtvPAd9g4/DwMlLBlz675LbNRJ7yoamnoz29zrYQQvczcK2khZJO7v9gnPGUT5JIJSwX2/5SRfvEiqe9iVRhDVLq1LdL2ipPdN0NuLlV8Y4EA846lnQEqbTdJElfqXhoe9KsthDCyHOA7WU5j/l1ku6x/au+B23PAeYA9PT0xKTJcuwPnADcIWlRbjsDOF7SdNKPpfuB9wPYvkvS5aR85etJ6XJjxnET1Vre82dgAWmYeGFF+9PAh4sMKoTQnmwvy/crJP2ANPz4q9p7hVayfSOgKg/9tMY+ZwNnFxbUCDdgR2v7NuA2Sd+2HWewIYxwkrYBtrD9dP779cBnSg5rRJA01vbqsuMIQ1Nr6Phy28cBt0qqHAISqa73KwqPLoTQTnYGfpAuAbIl8B3bV5cbUneT9PfAN4FtgcmS9gbeb/uD5UYWGlFr6LhvCc9RrQgkhNDebC8B9i47jhHmPOAw0oQlbN8m6cByQwqNGnDWse3l+f4B2w8AzwD7Ajvl7RBCCAWzvbRfU0xU6jADdrSSrpK0V/57Imkq+HuBSySdWs+LS/pwTmp9p6TvStpa0lRJN+UE1pflwuEhhBA2tzQPH1vSaEkfI6VUDB2k1jraqbb71lm9B7jO9tHAq0kdbk2SJgEfAnps7wWMIiWuPpeU2Hoa8ARw0jDiDyGEbvYB4BRSSsRlpKxOp5QZUGhcrY52XcXfh5Knhuck1c/V+fpbAmMkbQmMJaX9OgS4Ij8+F3hjA/GGEMKIYftR2++wvbPtF9l+p+3Hyo4rNKbWZKilkmaQEkzvy8Z6tGOA0YO9cF7U/gXgT8CzwLWk9bhPViwXGjB5dc46czLA5MmT6/rHhBBCN+mXLKjPU8AC2z9qdTxhaGqd0Z5EKibwbuAfbT+Z2/cDLhrshXNliGOBqaQah9sAh9cbWOTUDCEEtiYNF9+bb68g5SI+SdKXywsrNKJWwooVpOsD/dvnA/PreO1/AO6z/QiApO+TUoPtIGnLfFY7YPLqEEJ3mj17Nr29vS17v773mjmzNUXHpk2bxowZM5r1cq8A9u9LiSjpfODXwAHAHc16k1CsWkPHw/UnYD9JY0lDx4eSUjrOB94KXAqcCAx5+KOVH9gO/7CG0DZ6e3tZdOdiNowd15L322JtyrezcMnDhb/XqNWPN/sldyQlq3gqb28DjLO9QdKaZr9ZKEZhHa3tmyRdAdxCSlR9KynZ+E+ASyV9NrddMNT3aOUHtsM/rCG0lQ1jx/HsHkeWHUbTjblnwHTCQ/WfwCJJ15Oy8h0IfC6nwPx5s98sFKPIM1psnwmc2a95CRvrIA5bN35gC/iwhhA6kO0LJP2Ujd+ZZ9j+c/77X0sKKzRo0I5W0gTgfcCUyufbHnQtbeheku4nVXLaAKy33SNpHHAZ6f/K/cBxtp8oK8YQusRfSEsjtwamSZpWWZowtL96zmh/RLr4/nMi9VfY1MG2H63YPg34he1zJJ2Wtz9RTmghdD5J/0zKO78LsIi06uO3pHwEoUPU09GOtR1flqEexwIH5b/nAtcTHW0IwzETeCXwO9sHS9oD+FzJMYUG1VpH2+cqSd11ETQ0g4FrJS3MyUUAdu4rRgE8RCqrFkIYur/Y/guApK1s3wPsXnJMoUH1nNHOBM6QtJaNaRlte/viwgod4ICc/etFwHWS7ql80Lb71TF+XmT9CqFuD0raAfgh6XP2BBDV0zrMoB2t7e1aEUjoLLaX5fsVkn5AmhX5sKSJtpfnik8rBth3DmmpFz09PVU74xAC2H5T/vMsSfOBF5LT4YbOUc/QMZKOkfSFfItC8COcpG0kbdf3N/B6UhnFeaQkJDDMZCQhBJD0Uklb9W2SZvSPLS+iMBSDdrSSziENH9+dbzMlfb7owEJb2xm4UdJtwM3AT2xfDZwDvE7SvaQUnOeUGGMYRM7aFtrblcAGSdNIo0C7At8pN6TQqHqu0R4JTLf9HICkuaSMTqcXGVhoX7aXAHtXaX+MlGoztLFcSPybpNR+kyXtDbzf9gfLjSxU8Zzt9ZLeBMy2PVvSrWUHNZDIY11dvZmhdgD68gK+sOF3CSG0k/OAw0hD/di+TdKB5YYUBrBO0vGkSzFH57ZBy5SWJfJYV1dPR/t54NZ8Ib4v1+ZpQ37HEELpbC+VVNkUyWja03tIVdTOtn2fpKnAJSXHVFM3psWF4aXGrWfW8XdzQutX5qZP2H5oyO8YQijb0jx8bEmjSXMwFpccU6jC9t3Ahyq27wPOLS+iMBR1DR3nJATzCo4lhNAaHwBmAZNI9aCvBU6pd2dJo0glL5fZjlUIBZB0BykpTB8Dj5LKjH6hL4lF6AyFVu8JIbSfnJ/6HcN4ib4z4EhaU5xqP2DGka7VziYVegkdIjraEEaYfJ1vBptX5Dqmjn13Ad4AnA18pKAQRzzb1bI/PUCaL9O2s45DdfWUybvE9gmDtVXZb3dSybQ+LwE+BXyLKKUWQpl+CFwA/Bh4rsF9vwx8HKiaMa6e9JrLli1j1OqnurLu8qjVj7Fs2fqi36auREOhfdRzRvu3lRv5+szfDbaT7d8D0yv2WQb8gCilFkLZ/mL7K43ulLPCrbC9UNJB1Z4T6TWbQ9K+VZp3BN4JRC3aDjNgRyvpdOAMYIyklX3NwFryB6kBhwJ/tP2ApCilFkK5Zkk6kzQJak1fo+1bBtlvf+CYXM1ra2B7Sf9t+52NvPmkSZN4aM2WXbsEZNKkphSt+mK/bQOPkb4vG/3+DSUbsKO1/Xng85I+b3u4WaDeDnw3/x2l1EIo18uBE0jFw/uGjs0gxcTz98DpAPmM9mONdrKhPrYPLjuG0Dz1rKM9XdIk4K/ZdOJEXcMXkl4AHEOVlI1RSi2EUrwNeInttWUHEsJIUM9kqHNIZ6R3szF7jKn/OsERwC22+3JkRSm1EMp1JymtatXPXj1sX08axgwhDKKeyVBvAna3vWbQZ1Z3PBuHjWFjKbVziFJqIZRhB+AeSf/LptdoB13eE1pL0lb9v3urtYX2Vk9Hu4SUxLrhA5trlb4OeH9F8znA5ZJOIq0LO67R1+3TrcsEWrREIIxcZ5YdQKjbb4H+M5CrtT1P0q6kZZQ7k0Yf59ieJWkcVZZWKiW9nkWq1LYaeHcdE+NCA+rpaFcDiyT9gk1//X5o4F2ef84qYHy/tiilFkKJbN8gaWc25i+/2faQh5FD80n6K1KKzDGS9iGt+ICUjWuwOsLrgY/avkXSdsBCSdcB76b60sojgN3y7dXA+fk+NEk9He082jTPcbcuE2jiEoEQNiPpOOD/kq6xCpgt6V9tX1FqYKHSYaSOcRfgSxXtK0nLLgeUV3Usz38/LWkxqdMeaGnlscC3bBv4naQd+ubRNOsfM9LVM+t4rqQxwOSchCKE0Nk+Cbyy7yxW0gTg50B0tG3C9lxgrqS32L5yqK8jaQqwD3ATAy+tnAQsrdjtwdy2WUcbq0GGZtBUXpKOBhYBV+ft6ZLa8gw3hFCXLfoNFT9GpPVrV/8j6QJJPwOQtGee3zIoSdsCVwKn2l5Z+Vg+e214NYftObZ7bPdMmDCh0d1HrHo+XGcBrwKeBLC9iJS3OITQma6WdI2kd0t6N/AT4GclxxSquwi4Bnhx3v4DcOpgO+U6w1cC37b9/dz8cF5SSb+llcuAXSt23yW3hSapp6NdZ/upfm2NJiIPIbQJ2/8KfB14Rb7Nsf3xcqMKA9jJ9uXk71zb69mYz6CqPIv4AmCx7crru31LK2HTpZXzgHcp2Q94Kq7PNlc9k6HukvRPwChJuwEfAn5TbFghhKLkMnk/7TvTkTRG0hTb95cbWahilaTx5GHevo5wkH32J6XYvEPSotx2BgMvrfwpaWlPL2mVyXua+Q8I9XW0M0iTJ9aQEk9cA/xHkUGFMHv2bHp7e1vyXn3vM3PmzJa8H8C0adOYMWNGy96vn+8Bf1+xvSG3vbL600OJPkI643yppP8BJgBvrbWD7RvZuByov82WVubrtacMM85QQz2zjlcDn5R0btr008WHFVolr6f8HPBi20dI2hN4je0Lyoyrt7eXRXcuZsPYcYW/1xZr05yQhUseHuSZzTFq9eMteZ8atqzMc2x7bc5JHtpMXgv7f4DdSZ3n722vKzms0KB6ch2/EriQXOhZ0lPAe20vLDi20BoXkyZcfDJv/4GUPabUjhZgw9hxXbdGGmiHTGaPSDrG9jyAXLry0ZJjCgN7FSmb05bAvpKw/a1yQwqNqGfo+ALgg7Z/DSDpANIX8yuKDCy0zE62L8/1h7G9XlLNyRah430A+Lakr5LOkpYC7yo3pFCNpEuAl5KWWFYWdYmOtoPU09Fu6OtkIY3/S4pEvN1jKJMtyM8dBSwAltk+Kk+yuZSUdnMhcEKUYms/tv8I7JfXWWL7mZJDCgPrAfbM11FDh6qno71B0tdJE6EM/CNwvaR9IV1DKDC+ULyGJ1tUmAksJuVfBTgXOM/2pZL+CziJlDc1tBFJWwFvIQ9HptUgYPszJYYVqrsT+CuqZGkKnaOejnbvfN+/4sc+pI73kKZGFFpqqJMtJO0CvAE4G/hIXrt3CPBP+SlzSclOoqNtPz8ijVosZAhVuZph1OrHW3ateou/pKRIz229/SDPHL400a2pecp3Au6WdDNR0rBj1TPr+OBWBBLKIenN/Zpelie83TFIRZcvAx8nT5IjDRc/mRfUw8Z8qaH97GL78LLefNq0aS19v97etFBi2ktaUahj52b/+85q5ouFcgzY0eYcx7fbfiBvf4o03PQAMNP2fa0JMRTsJOA1wPy8fRDpTGeqpM/YvqT/DpKOAlbYXijpoEbfMBKTl+43kl5u+44y3rzV64f71kfPmjWrpe87XHkOxNdt71F2LGF4aqVgPBt4BJ7/Yn0n8F7S9bz/qufFc7mlKyTdI2mxpNdIGifpOkn35vsdh/uPCMOyJfA3tt9i+y3AnqRLAq8mldCqZn/gGEn3kyY/HUIqHL2DpL4fbwPmS43E5KU7gFSj9PeSbpd0h6Tbyw4qbMr2BuD3kuLXaIerNXTsnKwC4M3ABXnt7EJJH6zz9WcBV9t+a14QP5aUCqxa8eFQjl1tV2ZqWJHbHpdU9Vqt7dOB0wHyGe3HbL9D0vdIE6kuZdNcqqG9HFF2AKFuO5LS4N4MrOprbNdrtMuWLWPU6qfaYa14041a/RjLlg1twU2tjlZ5+v9qUtqur1U8tvVgLyzphcCBpOLF5GUea/Pi+IPy0yqLD4dyXC/pKlIKPkiXB66XtA25YlMDPgFcKumzwK20QdKLsJGkvjRbkd2tc/x72QGE4avV0X6ZtEh6JakKxAIASftQ31TzqaSh54sk7U267jeTgYsPh3KcQhqxOCBvLyAdo1XAoBPhbF9P+rGE7SWkLDahPS0kXRaolgfXDFL+UtLWwK+ArUjfHVfY7r8aITSR7Rsk/TWwm+2fSxoLjCo7roFMmjSJh9Zs2bUZ3SZNGlp3NWBHa/tCSdcALwJuq3joIeqr7rAlsC8ww/ZNkmaRhokr38OSqi7EjgkzrZGPwRJgP+BtwH2kOpahy9ieOsyXWAMcYvuZXO/0Rkk/s/27JoQXqpD0PtL34DhShqhJpDkymxUHCO2rZj1a28ts32r7uYq25bb/VMdrPwg8aPumvH0FqeMdqPhw//eOCTMFkvQySWdKugeYDfwJkO2DbX+15PBCG3LSl0VqdL5FxqJinUKafLgSwPa9pJOf0EHqKfw+JLYfApZK2j03HQrczcDFh0Nr3UOaLXyU7QNsz2aQgtIhSBqVa5yuAK6r+CEdirGmMo1pntUfP246TD2ZoYZjBil5+QuAJaQh5y2oXnw4tNabgbcD8yVdTZopPFANyxCA55ecTJe0A/ADSXvZvrPv8bjk03Q3SDoDGCPpdcAHgR+XHFNoUF0dba7Ys5vtiyRNALatJ2GF7UWkpNj9xfWFktn+IfDDPLv4WOBU4EWSzgd+YPvaEsMLLSDpRVSsIKjzklDfc5+UNB84nJSPt699DjAHoKenJ868hu80UlKZO4D3Az+1/Y1yQwqNGnToWNKZpGUbp+em0cB/FxlUaB3bq2x/x/bRpCQTtxLLrbqapGMk3Uua+HYDcD/wszr2m5DPZJE0Bngd6RJEKM4M29+w/Tbbb7X9DUkzyw4qNKaea7RvAo4hL5a2/Wc25rcNXcT2E3kSWow4dLf/IM0y/0OeiXwoUM/M4YmkSw23A/9LukZ7VXFhBjbOZ6n07lYHEYannqHjtZXLcPJQYwihc62z/ZikLSRtYXu+pC8PtpPt20lVu0LBJB1PqoQ1VdK8ioe2Ax4vJ6owVPV0tJfnerQ75DVd7wXiGkEInevJnPXt16TJiiuoSO8X2sJvSImBdgK+WNH+NBB5qTtMPWXyvpBnu60k1Sz9lO3rCo8shFCUY4FnSRPg3gG8EIii720kV017gFRZK3S4umYd275O0k19z5c0znYMX4TQgWyvqkjrN7fd0/qNZLle9LmkJBXKN9suvop9aJpBO1pJ7wc+DfwFeI58oBkkL2oIwxFVQIoTaf06yn8CR9teXHYgYejqOaP9GLCX7UeLDiaE0BKnkIo/3AQprV9eUxvaz8PRyXa+ejraP5JK5YXQMlEFpFBrbK+VUiKwSOvX1hZIugz4IamoAwC2v19aRKFh9XS0pwO/yddoKw/0hwqLKoRQpEjr1zm2J53ovL6izUB0tB2kno7268AvSSnAnhvkuSGE9vcJ4J+pSOsHfLPUiEJVtuspSRraXD0d7WjbHyk8khBC4SSNAu6yvQexHr5tSZpNjeH8GFHsLPV0tD/LFTl+zKZDx7G8J4QOY3uDpN9LmtxIEYHQcgvKDiA0Tz0d7fH5/vSKtljeE0Ln2hG4S9LNVGSEsn1MeSGFSrbnlh1DaJ56MkNNbUUgIYSW+feyAwhhJBmwo5V0iO1f5swkm6lnermk+0m5OTcA6233SBoHXAZMIZXnOs72E42Hnoxa/XhLkhps8ZeVADy3dfEJWUatfhwodflH6GK2b6jczvWmjyeVzAshNFmtM9oDSbONj67yWCPTyw/ul+ziNOAXts+RdFreHlL902nTpg1ltyHp7X06vedLWtEB7tzSf1sYeSTtQ6oO8zZSXdory40oVCNpvO3Hyo4jDE+tjvYFUMj08mOBg/Lfc4HrGWJHO2PGjOZEVIeZM1Ot5VmzZrXsPUNoJkkvI525Hg88ShpZku2DSw0s1PI7SYuAi4Cf2a4rsYikC4GjgBW298ptZwHvAx7JTzvD9k/zY6cDJ5FGHz9k+5pm/iNGulqF3w9vwusbuFbSwjxzGWBn28vz3w8RY6QhtMo9wCHAUbYPsD2b9MUa2tfLgDnACcC9kj6XfzAN5mKqf4efZ3t6vvV1snsCbwf+Nu/ztbwMLDRJrY52lKQdJY2rdqvz9Q+wvS9wBHCKpAMrH8y/zqr+QpN0sqQFkhY88sgj1Z4SQmjMm0k1TudL+oakQ0lFQkKbcnKd7eNJZ6MnAjdLukHSgCX0bP+K+gvEHwtcanuN7fuAXlIu7NAktTraPYCFA9zqWuNle1m+XwH8gHTwHpY0ESDfrxhg3zm2e2z3TJgwob5/TWgJSVtLulnSbZLukvTp3D5V0k2SeiVdJukFZccaNrL9Q9tvJ32255Pq0b5I0vmSXl9z51AKSeMlzZS0gFTgZQapGPxHge8M4SX/RdLtki6UtGNumwQsrXjOg7ktNEmtjvZu2y+xPbXKbdA1tJK2kbRd39+kXJ13AvNIv8rI9z8a5r8htN4a4BDbewPTgcMl7Ueqm3me7WnAE6RrPqHN2F5l+zu2jwZ2AW5liPMkQuF+S8p3/Ebbb7D9fdvrbS8glTZsxPmksojTSSMbX2w0mBhpHJpaHe1w7QzcKOk24GbgJ7avBs4BXifpXuAf8nboIHk465m8OTrfTLr+d0Vunwu8sfXRhUbYfiKPHkUt2va0u+3/sP1g/wdsn9vIC9l+2PYG28+R0m/2DQ8vA3ateOouua3aa8RI4xDUmnU8rOm1tpcAe1dpf4woMN3x8mSJhcA04P+Ryik+abuvovmAw095YtzJAJMnTy4+2BA6jKQfk+ev9JUzrDSULF6SJlZMRH0TaYQR0ijjdyR9CXgxsBvp5Cg0yYAdre2LWxhH6DC2NwDTJe1Auv6+RwP7ziHNpKSnpyfqoIawuS8MZ2dJ3yUto9xJ0oPAmcBBkqaTOvD7SZWbsH2XpMuBu4H1wCn58x2apJ5cxyEMyPaTkuYDrwF2kLRlPqsdcPgpdCZJuwLfIl0WMjDHdiwsL0D/7F1D2P/4Ks0X1Hj+2cDZw3nPMLBBO9rITBL6kzQBWJc72THA60gToeYDbwUupQkT3boxvSZ0dIrN9cBHbd+SJzoulHSd7bvLDqzbSLrc9nGS7qDKEkjbryghrDBE9ZzRDikzSehqE4G5+TrtFsDltq+SdDdwqaTPkmayDvgLejDdm14TOjXFZr6+tzz//bSkxaTr8NHRNt/MfH9UqVGEpqino30ZaXbwe4Gv5LH8i23/odDIQtuyfTuwT5X2JTRpoXuk12xvkqaQ/g/cVHIoXalv0pLtB8qOJQzfoMt7hpqZJITQnSRtSypCcKrtlf0ei3WWTSRpP0n/K+kZSWslbZC0cvA9Qzup6xot8E5Srs2HSZlJ5pEWPX8PiHq1IYwQkkaTOtlvVyuVGTPKm+6rpDzE3wN6gHeRRhnbVqvmVkDnlC+tZ+j4t8AlpMwklYumF0hqNDNJCKFDKS3ovABYbPtLZcczUtjulTQqL7m5SNKtwOllx1VNq+cedEr50no62t0HmgDVaGaSEEJH2580snVHniAJFaXWQiFW55zhiyT9J2kyWpEZ/YallXMroHPmVwzY0RaRmSSE0Lls30hU+2m1E0gd678AHyalSnxLqRGFhtU6ox1WZpIQQgjDY/uBvG4d258uO54wNLVSMA4rM0kIIYShydfDzySdyW6Rm9YDs21/ptTgQsMGHOvP62WRdEeuX7jJrXUhhhDCiPNh0jXxV9oeZ3tH4NXA/pI+XG5ooVG1ho4jM0kIIZTjBOB1th/ta7C9RNI7gWuB80qLLDSs1tBxZCYJIYRyjK7sZPvYfiSvZQ4dZNBp4sPNTCJplKRbJV2Vt6dKuklSr6TL8tT1EEIIG60d4mOhDdWzHuurwPHAvcAY4J9Jhb7rNRNYXLF9LnCe7WnAE8BJDbxWCCGMBHtLWlnl9jTw8rKDC42pa+Gz7V5glO0Nti8CDq9nP0m7AG8Avpm3BRwCXJGfMhd4Y4MxhxBCV7M9yvb2VW7b2Y6h4w5TT2ao4WQm+TLwcWC7vD0eeDIXBgd4kFRmK4QQQuhK9XSYlZlJVlFnZhJJRwErbC8cSmBRBSSEEEI3GPSMdhiZSfYHjpF0JLA1sD0wC9hB0pb5rHYXYNkA7xtVQEIIIXS8WgkrJOksSY8Cvwf+IOkRSZ+q54Vtn257F9tTSGWefmn7HcB84K35aScCPxrWvyCEEEJoY7WGjovKTPIJ4COSeknXbC8YxmuFEEJN69ato7e3l8cee6zsUMIIVaujPQE43vZ9fQ22l5CKwL+rkTexfb3to/pew/arbE+z/Tbba4YSeAgh1GP58uWsWrWKOXPmlB1KGKFqXaONzCQhhLYxe/Zsent7G9pn3bp1PPHEEwBcc801LF26lNGj6/v6mjZtWsvrq4buVOuMNjKThBA62vLly2tuh9AKtc5o9x4g1aJIs4hDCKFlhnJ2eeihh26yvXLlSmbNmtWskEKoS62iAqNaGUgIIYTQjerN8BRCCB1n4sSJm2y/+MUvLimSMJJFRxsaJmlXSfMl3S3pLkkzc/s4SddJujff71h2rGFk67+k59FHN5vfGULhoqMNQ7Ee+KjtPYH9gFMk7QmcBvzC9m7AL/J2CKV57Wtfu8n2gQceWFIkYSSLjjY0zPZy27fkv58mlUGcBBxLqsgEUZkptIG1azddILFmTSzbD60XHW0YFklTgH2Am4Cdbfetn3gI2LmsuELzSbpQ0gpJd5YdS71uvPHGmtshtEJ0tGHIJG0LXAmcanuTpWC2DVQtBhGVmTrWxdRZi7pdbNiwoeZ2CK0QHW0Ykpwd7Erg27a/n5sfljQxPz4RWFFtX9tzbPfY7pkwYUJrAg7DZvtXwONlx9GIsWPH1twOoRWiow0NkyRSMYjFtr9U8dA8UkUmiMpMoQ2sWrWq5nYIrTBoPdpuM5R8qcDz+8ycObPhfbswZ+r+pKITd0halNvOAM4BLpd0EvAAcFyrAxvK8Y1j2zySTgZOBpg8eXLJ0cC2227LM888s8l2aD/d/r084jraoRozZkzZIbQN2zeSUnFWc+gA7W0rjm3z2J4DzAHo6empeo2+ldavX19zu1tJuhA4Clhhe6/cNg64DJgC3A8cZ/uJPEI1CzgSWA28u29VQbvrlM/uiOto4+yju8XxDZVe//rXM2/evOe3DzvssBKjaamLga8C36po61vnfo6k0/L2J4AjgN3y7dXA+fm+Zbr9c1vYNVpJW0u6WdJtOXvQp3P7VEk3SeqVdJmkFxQVQwiheSR9F/gtsLukB/MlgrZ24oknPl8Wb/To0bzrXQ2V0u5YA0xcG2id+7HAt5z8Dtihb1JjaI4iJ0OtAQ6xvTcwHThc0n7AucB5tqcBTwBt/2ENIYDt421PtD3a9i62Lyg7psGMHz+eI444AkkceeSRjB8/vuyQyjTQOvdJwNKK5z2Y20KTFNbR5l9HfbMQRuebgUOAK3J7ZA8KIRTqxBNP5OUvf/mIOZutR6117rXEGvihKXR5j6RReVbqCuA64I/Ak7b7ZiTEL6cQQqHGjx/PV77ylZF+NgsDr3NfBuxa8bxdcttmYg380BTa0dreYHs66cC9Ctij3n3jl1MIITTVQOvc5wHvUrIf8FTFEHNoAqURhBa8kfQp4FnSLLe/sr1e0muAs2zXnAoo6RHSusyy7QS0Q52tv7bdFT8n49hW1RXHt42OLbTP8W3Jsc0T1w4i/bsfBs4EfghcDkwmr3O3/Xhe3vNVUnrN1cB7bC+o4z3a5fi2/bEtrKOVNAFYZ/tJSWOAa0kToU4ErrR9qaT/Am63/bVCgmgySQts95QdR2i+OLbdLY5v9+qEY1vkOtqJwFxJo0hD1JfbvkrS3cClkj4L3EpK5RdCCCF0pcI6Wtu3k8qn9W9fQrpeG0IIIXS9KCrQmDllBxAKE8e2u8Xx7V5tf2xbNhkqhBBCGInijDaEEEIoUHS0IYQQQoGiow0hhBAKFB1tCCGEUKDoaEMIIYQCRUcbQgghFOj/A5NNWHclpJL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460938" y="879520"/>
            <a:ext cx="6400800" cy="4251277"/>
          </a:xfrm>
          <a:prstGeom prst="rect">
            <a:avLst/>
          </a:prstGeom>
        </p:spPr>
      </p:pic>
    </p:spTree>
    <p:extLst>
      <p:ext uri="{BB962C8B-B14F-4D97-AF65-F5344CB8AC3E}">
        <p14:creationId xmlns:p14="http://schemas.microsoft.com/office/powerpoint/2010/main" val="1756759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2284355" cy="455608"/>
          </a:xfrm>
        </p:spPr>
        <p:txBody>
          <a:bodyPr>
            <a:normAutofit fontScale="92500" lnSpcReduction="10000"/>
          </a:bodyPr>
          <a:lstStyle/>
          <a:p>
            <a:pPr marL="114300" indent="0">
              <a:buNone/>
            </a:pPr>
            <a:r>
              <a:rPr lang="en-US" dirty="0"/>
              <a:t>Multivariate analysis</a:t>
            </a:r>
          </a:p>
        </p:txBody>
      </p:sp>
      <p:sp>
        <p:nvSpPr>
          <p:cNvPr id="4" name="Google Shape;113;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5" name="AutoShape 2" descr="data:image/png;base64,iVBORw0KGgoAAAANSUhEUgAAAdoAAAC6CAYAAAAJZ4xBAAAAOXRFWHRTb2Z0d2FyZQBNYXRwbG90bGliIHZlcnNpb24zLjcuMSwgaHR0cHM6Ly9tYXRwbG90bGliLm9yZy/bCgiHAAAACXBIWXMAAAsTAAALEwEAmpwYAAAmxElEQVR4nO3debRcVZn38e+PECFhEBIiHQPpRIPQNEqgr4oN8jK0MsjgSEsrotKiSzoGh1bAbkFbFPpVMcZX2ihDpFVAcIioDGpAaRU6gTAG5RrAEANhDiSYid/7x96XVG7q1q26t06dqrrPZ61adc+uOlVP1knVrrPP3s8j24QQQgihGFuUHUAIIYTQzaKjDSGEEAoUHW0IIYRQoOhoQwghhAJFRxtCCCEUKDraEEIIoUDR0YYQCiPpQkkrJN1Zx3MnS5ov6VZJt0s6shUxhlC06GhDCEW6GDi8zuf+G3C57X2AtwNfKyqoEFopOtoQQmFs/wp4vLJN0kslXS1poaRfS9qj7+nA9vnvFwJ/bmGoIRRmy7IDCCGMOHOAD9i+V9KrSWeuhwBnAddKmgFsA/xDeSGG0DzR0YYQWkbStsDfA9+T1Ne8Vb4/HrjY9hclvQa4RNJetp8rIdQQmiY62hBCK20BPGl7epXHTiJfz7X9W0lbAzsBK1oXXgjNF9doQwgtY3slcJ+ktwEo2Ts//Cfg0Nz+N8DWwCOlBBpCEymq94QQiiLpu8BBpDPTh4EzgV8C5wMTgdHApbY/I2lP4BvAtqSJUR+3fW0ZcYfQTNHRhhBCCAWKoeMQQgihQNHRhhBCCAXqiFnHO+20k6dMmVJ2GG1j4cKFj9qeUHYczRDHdnPdcnzj2G6uW44txPHtr9ax7YiOdsqUKSxYsKDsMNqGpAfKjqFZ4thurluObxzbzXXLsYU4vv3VOrYxdBxCCCEUKDraEEIIoUDR0YYQQggFio42hBBCKFBHTIZqptmzZ9Pb29vwfsuWLQNg0qRJDe87bdo0ZsyY0fB+oXFDOb5xbDtDqz+7cWxbp9u/lws9o5U0U9Kdku6SdGpuGyfpOkn35vsdi4yhWZ599lmeffbZssNoG5J2kHSFpHskLZb0mji2oR3F8e1enXJsCzujlbQX8D7gVcBa4GpJVwEnA7+wfY6k04DTgE8UFUd/Q/0FM3PmTABmzZrVzHA62SzgattvlfQCYCxwBiUeWxja8Y1j2xnis9u9uv3YFnlG+zfATbZX214P3AC8GTgWmJufMxd4Y4ExhAJIeiFwIHABgO21tp8kjm0IIWymyI72TuC1ksZLGgscCewK7Gx7eX7OQ8DO1XaWdLKkBZIWPPJIVMpqM1NJ5csuknSrpG9K2oY4tiGEsJnCOlrbi4FzgWuBq4FFwIZ+zzGpHFa1/efY7rHdM2FCV2Qs6yZbAvsC59veB1hFGiZ+XhzbEEJICp0MZfsC239n+0DgCeAPwMOSJgLk+xVFxhAK8SDwoO2b8vYVpI43jm0IIfRT9KzjF+X7yaTrs98B5gEn5qecCPyoyBhC89l+CFgqaffcdChwN3FsQwhhM0Wvo71S0nhgHXCK7SclnQNcLukk4AHguIJjCMWYAXw7zzheAryH9MMtjm0IIVQotKO1/doqbY+RzoBCB7O9COip8lAc2xBCqBApGEMIIYQC1dXRShpTcT0uhBBCCHUatKOVdDRpac7VeXu6pHkFxxVCCGEIJO0qab6ku3P625m5/SxJyyQtyrcjK/Y5XVKvpN9LOqy86LtTPddozyKlUbwe0rU5SVMLjCmEEMLQrQc+avsWSdsBCyVdlx87z/YXKp8saU/g7cDfAi8Gfi7pZbY3yXsQhq6eoeN1tp/q11Y1EUEIIYRy2V5u+5b899PAYqBWeZtjgUttr7F9H9BLOrkKTVJPR3uXpH8CRknaTdJs4DcFxxVCaEOS7pd0Rx56XFB2PKE2SVOAfYC+5DL/Iul2SRdWVNeaBCyt2O1BanfMoUH1dLQzSEMKa0gJJ54CZhYZVAihrR1se7rtasu7QpuQtC1wJXCq7ZXA+cBLgenAcuCLQ3jNyFM+BPV0tG+w/Unbr8y3fwOOKTqwEEIIQyNpNKmT/bbt7wPYftj2BtvPAd9g4/DwMlLBlz675LbNRJ7yoamnoz29zrYQQvczcK2khZJO7v9gnPGUT5JIJSwX2/5SRfvEiqe9iVRhDVLq1LdL2ipPdN0NuLlV8Y4EA846lnQEqbTdJElfqXhoe9KsthDCyHOA7WU5j/l1ku6x/au+B23PAeYA9PT0xKTJcuwPnADcIWlRbjsDOF7SdNKPpfuB9wPYvkvS5aR85etJ6XJjxnET1Vre82dgAWmYeGFF+9PAh4sMKoTQnmwvy/crJP2ANPz4q9p7hVayfSOgKg/9tMY+ZwNnFxbUCDdgR2v7NuA2Sd+2HWewIYxwkrYBtrD9dP779cBnSg5rRJA01vbqsuMIQ1Nr6Phy28cBt0qqHAISqa73KwqPLoTQTnYGfpAuAbIl8B3bV5cbUneT9PfAN4FtgcmS9gbeb/uD5UYWGlFr6LhvCc9RrQgkhNDebC8B9i47jhHmPOAw0oQlbN8m6cByQwqNGnDWse3l+f4B2w8AzwD7Ajvl7RBCCAWzvbRfU0xU6jADdrSSrpK0V/57Imkq+HuBSySdWs+LS/pwTmp9p6TvStpa0lRJN+UE1pflwuEhhBA2tzQPH1vSaEkfI6VUDB2k1jraqbb71lm9B7jO9tHAq0kdbk2SJgEfAnps7wWMIiWuPpeU2Hoa8ARw0jDiDyGEbvYB4BRSSsRlpKxOp5QZUGhcrY52XcXfh5Knhuck1c/V+fpbAmMkbQmMJaX9OgS4Ij8+F3hjA/GGEMKIYftR2++wvbPtF9l+p+3Hyo4rNKbWZKilkmaQEkzvy8Z6tGOA0YO9cF7U/gXgT8CzwLWk9bhPViwXGjB5dc46czLA5MmT6/rHhBBCN+mXLKjPU8AC2z9qdTxhaGqd0Z5EKibwbuAfbT+Z2/cDLhrshXNliGOBqaQah9sAh9cbWOTUDCEEtiYNF9+bb68g5SI+SdKXywsrNKJWwooVpOsD/dvnA/PreO1/AO6z/QiApO+TUoPtIGnLfFY7YPLqEEJ3mj17Nr29vS17v773mjmzNUXHpk2bxowZM5r1cq8A9u9LiSjpfODXwAHAHc16k1CsWkPHw/UnYD9JY0lDx4eSUjrOB94KXAqcCAx5+KOVH9gO/7CG0DZ6e3tZdOdiNowd15L322JtyrezcMnDhb/XqNWPN/sldyQlq3gqb28DjLO9QdKaZr9ZKEZhHa3tmyRdAdxCSlR9KynZ+E+ASyV9NrddMNT3aOUHtsM/rCG0lQ1jx/HsHkeWHUbTjblnwHTCQ/WfwCJJ15Oy8h0IfC6nwPx5s98sFKPIM1psnwmc2a95CRvrIA5bN35gC/iwhhA6kO0LJP2Ujd+ZZ9j+c/77X0sKKzRo0I5W0gTgfcCUyufbHnQtbeheku4nVXLaAKy33SNpHHAZ6f/K/cBxtp8oK8YQusRfSEsjtwamSZpWWZowtL96zmh/RLr4/nMi9VfY1MG2H63YPg34he1zJJ2Wtz9RTmghdD5J/0zKO78LsIi06uO3pHwEoUPU09GOtR1flqEexwIH5b/nAtcTHW0IwzETeCXwO9sHS9oD+FzJMYUG1VpH2+cqSd11ETQ0g4FrJS3MyUUAdu4rRgE8RCqrFkIYur/Y/guApK1s3wPsXnJMoUH1nNHOBM6QtJaNaRlte/viwgod4ICc/etFwHWS7ql80Lb71TF+XmT9CqFuD0raAfgh6XP2BBDV0zrMoB2t7e1aEUjoLLaX5fsVkn5AmhX5sKSJtpfnik8rBth3DmmpFz09PVU74xAC2H5T/vMsSfOBF5LT4YbOUc/QMZKOkfSFfItC8COcpG0kbdf3N/B6UhnFeaQkJDDMZCQhBJD0Uklb9W2SZvSPLS+iMBSDdrSSziENH9+dbzMlfb7owEJb2xm4UdJtwM3AT2xfDZwDvE7SvaQUnOeUGGMYRM7aFtrblcAGSdNIo0C7At8pN6TQqHqu0R4JTLf9HICkuaSMTqcXGVhoX7aXAHtXaX+MlGoztLFcSPybpNR+kyXtDbzf9gfLjSxU8Zzt9ZLeBMy2PVvSrWUHNZDIY11dvZmhdgD68gK+sOF3CSG0k/OAw0hD/di+TdKB5YYUBrBO0vGkSzFH57ZBy5SWJfJYV1dPR/t54NZ8Ib4v1+ZpQ37HEELpbC+VVNkUyWja03tIVdTOtn2fpKnAJSXHVFM3psWF4aXGrWfW8XdzQutX5qZP2H5oyO8YQijb0jx8bEmjSXMwFpccU6jC9t3Ahyq27wPOLS+iMBR1DR3nJATzCo4lhNAaHwBmAZNI9aCvBU6pd2dJo0glL5fZjlUIBZB0BykpTB8Dj5LKjH6hL4lF6AyFVu8JIbSfnJ/6HcN4ib4z4EhaU5xqP2DGka7VziYVegkdIjraEEaYfJ1vBptX5Dqmjn13Ad4AnA18pKAQRzzb1bI/PUCaL9O2s45DdfWUybvE9gmDtVXZb3dSybQ+LwE+BXyLKKUWQpl+CFwA/Bh4rsF9vwx8HKiaMa6e9JrLli1j1OqnurLu8qjVj7Fs2fqi36auREOhfdRzRvu3lRv5+szfDbaT7d8D0yv2WQb8gCilFkLZ/mL7K43ulLPCrbC9UNJB1Z4T6TWbQ9K+VZp3BN4JRC3aDjNgRyvpdOAMYIyklX3NwFryB6kBhwJ/tP2ApCilFkK5Zkk6kzQJak1fo+1bBtlvf+CYXM1ra2B7Sf9t+52NvPmkSZN4aM2WXbsEZNKkphSt+mK/bQOPkb4vG/3+DSUbsKO1/Xng85I+b3u4WaDeDnw3/x2l1EIo18uBE0jFw/uGjs0gxcTz98DpAPmM9mONdrKhPrYPLjuG0Dz1rKM9XdIk4K/ZdOJEXcMXkl4AHEOVlI1RSi2EUrwNeInttWUHEsJIUM9kqHNIZ6R3szF7jKn/OsERwC22+3JkRSm1EMp1JymtatXPXj1sX08axgwhDKKeyVBvAna3vWbQZ1Z3PBuHjWFjKbVziFJqIZRhB+AeSf/LptdoB13eE1pL0lb9v3urtYX2Vk9Hu4SUxLrhA5trlb4OeH9F8znA5ZJOIq0LO67R1+3TrcsEWrREIIxcZ5YdQKjbb4H+M5CrtT1P0q6kZZQ7k0Yf59ieJWkcVZZWKiW9nkWq1LYaeHcdE+NCA+rpaFcDiyT9gk1//X5o4F2ef84qYHy/tiilFkKJbN8gaWc25i+/2faQh5FD80n6K1KKzDGS9iGt+ICUjWuwOsLrgY/avkXSdsBCSdcB76b60sojgN3y7dXA+fk+NEk9He082jTPcbcuE2jiEoEQNiPpOOD/kq6xCpgt6V9tX1FqYKHSYaSOcRfgSxXtK0nLLgeUV3Usz38/LWkxqdMeaGnlscC3bBv4naQd+ubRNOsfM9LVM+t4rqQxwOSchCKE0Nk+Cbyy7yxW0gTg50B0tG3C9lxgrqS32L5yqK8jaQqwD3ATAy+tnAQsrdjtwdy2WUcbq0GGZtBUXpKOBhYBV+ft6ZLa8gw3hFCXLfoNFT9GpPVrV/8j6QJJPwOQtGee3zIoSdsCVwKn2l5Z+Vg+e214NYftObZ7bPdMmDCh0d1HrHo+XGcBrwKeBLC9iJS3OITQma6WdI2kd0t6N/AT4GclxxSquwi4Bnhx3v4DcOpgO+U6w1cC37b9/dz8cF5SSb+llcuAXSt23yW3hSapp6NdZ/upfm2NJiIPIbQJ2/8KfB14Rb7Nsf3xcqMKA9jJ9uXk71zb69mYz6CqPIv4AmCx7crru31LK2HTpZXzgHcp2Q94Kq7PNlc9k6HukvRPwChJuwEfAn5TbFghhKLkMnk/7TvTkTRG0hTb95cbWahilaTx5GHevo5wkH32J6XYvEPSotx2BgMvrfwpaWlPL2mVyXua+Q8I9XW0M0iTJ9aQEk9cA/xHkUGFMHv2bHp7e1vyXn3vM3PmzJa8H8C0adOYMWNGy96vn+8Bf1+xvSG3vbL600OJPkI643yppP8BJgBvrbWD7RvZuByov82WVubrtacMM85QQz2zjlcDn5R0btr008WHFVolr6f8HPBi20dI2hN4je0Lyoyrt7eXRXcuZsPYcYW/1xZr05yQhUseHuSZzTFq9eMteZ8atqzMc2x7bc5JHtpMXgv7f4DdSZ3n722vKzms0KB6ch2/EriQXOhZ0lPAe20vLDi20BoXkyZcfDJv/4GUPabUjhZgw9hxXbdGGmiHTGaPSDrG9jyAXLry0ZJjCgN7FSmb05bAvpKw/a1yQwqNqGfo+ALgg7Z/DSDpANIX8yuKDCy0zE62L8/1h7G9XlLNyRah430A+Lakr5LOkpYC7yo3pFCNpEuAl5KWWFYWdYmOtoPU09Fu6OtkIY3/S4pEvN1jKJMtyM8dBSwAltk+Kk+yuZSUdnMhcEKUYms/tv8I7JfXWWL7mZJDCgPrAfbM11FDh6qno71B0tdJE6EM/CNwvaR9IV1DKDC+ULyGJ1tUmAksJuVfBTgXOM/2pZL+CziJlDc1tBFJWwFvIQ9HptUgYPszJYYVqrsT+CuqZGkKnaOejnbvfN+/4sc+pI73kKZGFFpqqJMtJO0CvAE4G/hIXrt3CPBP+SlzSclOoqNtPz8ijVosZAhVuZph1OrHW3ateou/pKRIz229/SDPHL400a2pecp3Au6WdDNR0rBj1TPr+OBWBBLKIenN/Zpelie83TFIRZcvAx8nT5IjDRc/mRfUw8Z8qaH97GL78LLefNq0aS19v97etFBi2ktaUahj52b/+85q5ouFcgzY0eYcx7fbfiBvf4o03PQAMNP2fa0JMRTsJOA1wPy8fRDpTGeqpM/YvqT/DpKOAlbYXijpoEbfMBKTl+43kl5u+44y3rzV64f71kfPmjWrpe87XHkOxNdt71F2LGF4aqVgPBt4BJ7/Yn0n8F7S9bz/qufFc7mlKyTdI2mxpNdIGifpOkn35vsdh/uPCMOyJfA3tt9i+y3AnqRLAq8mldCqZn/gGEn3kyY/HUIqHL2DpL4fbwPmS43E5KU7gFSj9PeSbpd0h6Tbyw4qbMr2BuD3kuLXaIerNXTsnKwC4M3ABXnt7EJJH6zz9WcBV9t+a14QP5aUCqxa8eFQjl1tV2ZqWJHbHpdU9Vqt7dOB0wHyGe3HbL9D0vdIE6kuZdNcqqG9HFF2AKFuO5LS4N4MrOprbNdrtMuWLWPU6qfaYa14041a/RjLlg1twU2tjlZ5+v9qUtqur1U8tvVgLyzphcCBpOLF5GUea/Pi+IPy0yqLD4dyXC/pKlIKPkiXB66XtA25YlMDPgFcKumzwK20QdKLsJGkvjRbkd2tc/x72QGE4avV0X6ZtEh6JakKxAIASftQ31TzqaSh54sk7U267jeTgYsPh3KcQhqxOCBvLyAdo1XAoBPhbF9P+rGE7SWkLDahPS0kXRaolgfXDFL+UtLWwK+ArUjfHVfY7r8aITSR7Rsk/TWwm+2fSxoLjCo7roFMmjSJh9Zs2bUZ3SZNGlp3NWBHa/tCSdcALwJuq3joIeqr7rAlsC8ww/ZNkmaRhokr38OSqi7EjgkzrZGPwRJgP+BtwH2kOpahy9ieOsyXWAMcYvuZXO/0Rkk/s/27JoQXqpD0PtL34DhShqhJpDkymxUHCO2rZj1a28ts32r7uYq25bb/VMdrPwg8aPumvH0FqeMdqPhw//eOCTMFkvQySWdKugeYDfwJkO2DbX+15PBCG3LSl0VqdL5FxqJinUKafLgSwPa9pJOf0EHqKfw+JLYfApZK2j03HQrczcDFh0Nr3UOaLXyU7QNsz2aQgtIhSBqVa5yuAK6r+CEdirGmMo1pntUfP246TD2ZoYZjBil5+QuAJaQh5y2oXnw4tNabgbcD8yVdTZopPFANyxCA55ecTJe0A/ADSXvZvrPv8bjk03Q3SDoDGCPpdcAHgR+XHFNoUF0dba7Ys5vtiyRNALatJ2GF7UWkpNj9xfWFktn+IfDDPLv4WOBU4EWSzgd+YPvaEsMLLSDpRVSsIKjzklDfc5+UNB84nJSPt699DjAHoKenJ868hu80UlKZO4D3Az+1/Y1yQwqNGnToWNKZpGUbp+em0cB/FxlUaB3bq2x/x/bRpCQTtxLLrbqapGMk3Uua+HYDcD/wszr2m5DPZJE0Bngd6RJEKM4M29+w/Tbbb7X9DUkzyw4qNKaea7RvAo4hL5a2/Wc25rcNXcT2E3kSWow4dLf/IM0y/0OeiXwoUM/M4YmkSw23A/9LukZ7VXFhBjbOZ6n07lYHEYannqHjtZXLcPJQYwihc62z/ZikLSRtYXu+pC8PtpPt20lVu0LBJB1PqoQ1VdK8ioe2Ax4vJ6owVPV0tJfnerQ75DVd7wXiGkEInevJnPXt16TJiiuoSO8X2sJvSImBdgK+WNH+NBB5qTtMPWXyvpBnu60k1Sz9lO3rCo8shFCUY4FnSRPg3gG8EIii720kV017gFRZK3S4umYd275O0k19z5c0znYMX4TQgWyvqkjrN7fd0/qNZLle9LmkJBXKN9suvop9aJpBO1pJ7wc+DfwFeI58oBkkL2oIwxFVQIoTaf06yn8CR9teXHYgYejqOaP9GLCX7UeLDiaE0BKnkIo/3AQprV9eUxvaz8PRyXa+ejraP5JK5YXQMlEFpFBrbK+VUiKwSOvX1hZIugz4IamoAwC2v19aRKFh9XS0pwO/yddoKw/0hwqLKoRQpEjr1zm2J53ovL6izUB0tB2kno7268AvSSnAnhvkuSGE9vcJ4J+pSOsHfLPUiEJVtuspSRraXD0d7WjbHyk8khBC4SSNAu6yvQexHr5tSZpNjeH8GFHsLPV0tD/LFTl+zKZDx7G8J4QOY3uDpN9LmtxIEYHQcgvKDiA0Tz0d7fH5/vSKtljeE0Ln2hG4S9LNVGSEsn1MeSGFSrbnlh1DaJ56MkNNbUUgIYSW+feyAwhhJBmwo5V0iO1f5swkm6lnermk+0m5OTcA6233SBoHXAZMIZXnOs72E42Hnoxa/XhLkhps8ZeVADy3dfEJWUatfhwodflH6GK2b6jczvWmjyeVzAshNFmtM9oDSbONj67yWCPTyw/ul+ziNOAXts+RdFreHlL902nTpg1ltyHp7X06vedLWtEB7tzSf1sYeSTtQ6oO8zZSXdory40oVCNpvO3Hyo4jDE+tjvYFUMj08mOBg/Lfc4HrGWJHO2PGjOZEVIeZM1Ot5VmzZrXsPUNoJkkvI525Hg88ShpZku2DSw0s1PI7SYuAi4Cf2a4rsYikC4GjgBW298ptZwHvAx7JTzvD9k/zY6cDJ5FGHz9k+5pm/iNGulqF3w9vwusbuFbSwjxzGWBn28vz3w8RY6QhtMo9wCHAUbYPsD2b9MUa2tfLgDnACcC9kj6XfzAN5mKqf4efZ3t6vvV1snsCbwf+Nu/ztbwMLDRJrY52lKQdJY2rdqvz9Q+wvS9wBHCKpAMrH8y/zqr+QpN0sqQFkhY88sgj1Z4SQmjMm0k1TudL+oakQ0lFQkKbcnKd7eNJZ6MnAjdLukHSgCX0bP+K+gvEHwtcanuN7fuAXlIu7NAktTraPYCFA9zqWuNle1m+XwH8gHTwHpY0ESDfrxhg3zm2e2z3TJgwob5/TWgJSVtLulnSbZLukvTp3D5V0k2SeiVdJukFZccaNrL9Q9tvJ32255Pq0b5I0vmSXl9z51AKSeMlzZS0gFTgZQapGPxHge8M4SX/RdLtki6UtGNumwQsrXjOg7ktNEmtjvZu2y+xPbXKbdA1tJK2kbRd39+kXJ13AvNIv8rI9z8a5r8htN4a4BDbewPTgcMl7Ueqm3me7WnAE6RrPqHN2F5l+zu2jwZ2AW5liPMkQuF+S8p3/Ebbb7D9fdvrbS8glTZsxPmksojTSSMbX2w0mBhpHJpaHe1w7QzcKOk24GbgJ7avBs4BXifpXuAf8nboIHk465m8OTrfTLr+d0Vunwu8sfXRhUbYfiKPHkUt2va0u+3/sP1g/wdsn9vIC9l+2PYG28+R0m/2DQ8vA3ateOouua3aa8RI4xDUmnU8rOm1tpcAe1dpf4woMN3x8mSJhcA04P+Ryik+abuvovmAw095YtzJAJMnTy4+2BA6jKQfk+ev9JUzrDSULF6SJlZMRH0TaYQR0ijjdyR9CXgxsBvp5Cg0yYAdre2LWxhH6DC2NwDTJe1Auv6+RwP7ziHNpKSnpyfqoIawuS8MZ2dJ3yUto9xJ0oPAmcBBkqaTOvD7SZWbsH2XpMuBu4H1wCn58x2apJ5cxyEMyPaTkuYDrwF2kLRlPqsdcPgpdCZJuwLfIl0WMjDHdiwsL0D/7F1D2P/4Ks0X1Hj+2cDZw3nPMLBBO9rITBL6kzQBWJc72THA60gToeYDbwUupQkT3boxvSZ0dIrN9cBHbd+SJzoulHSd7bvLDqzbSLrc9nGS7qDKEkjbryghrDBE9ZzRDikzSehqE4G5+TrtFsDltq+SdDdwqaTPkmayDvgLejDdm14TOjXFZr6+tzz//bSkxaTr8NHRNt/MfH9UqVGEpqino30ZaXbwe4Gv5LH8i23/odDIQtuyfTuwT5X2JTRpoXuk12xvkqaQ/g/cVHIoXalv0pLtB8qOJQzfoMt7hpqZJITQnSRtSypCcKrtlf0ei3WWTSRpP0n/K+kZSWslbZC0cvA9Qzup6xot8E5Srs2HSZlJ5pEWPX8PiHq1IYwQkkaTOtlvVyuVGTPKm+6rpDzE3wN6gHeRRhnbVqvmVkDnlC+tZ+j4t8AlpMwklYumF0hqNDNJCKFDKS3ovABYbPtLZcczUtjulTQqL7m5SNKtwOllx1VNq+cedEr50no62t0HmgDVaGaSEEJH2580snVHniAJFaXWQiFW55zhiyT9J2kyWpEZ/YallXMroHPmVwzY0RaRmSSE0Lls30hU+2m1E0gd678AHyalSnxLqRGFhtU6ox1WZpIQQgjDY/uBvG4d258uO54wNLVSMA4rM0kIIYShydfDzySdyW6Rm9YDs21/ptTgQsMGHOvP62WRdEeuX7jJrXUhhhDCiPNh0jXxV9oeZ3tH4NXA/pI+XG5ooVG1ho4jM0kIIZTjBOB1th/ta7C9RNI7gWuB80qLLDSs1tBxZCYJIYRyjK7sZPvYfiSvZQ4dZNBp4sPNTCJplKRbJV2Vt6dKuklSr6TL8tT1EEIIG60d4mOhDdWzHuurwPHAvcAY4J9Jhb7rNRNYXLF9LnCe7WnAE8BJDbxWCCGMBHtLWlnl9jTw8rKDC42pa+Gz7V5glO0Nti8CDq9nP0m7AG8Avpm3BRwCXJGfMhd4Y4MxhxBCV7M9yvb2VW7b2Y6h4w5TT2ao4WQm+TLwcWC7vD0eeDIXBgd4kFRmK4QQQuhK9XSYlZlJVlFnZhJJRwErbC8cSmBRBSSEEEI3GPSMdhiZSfYHjpF0JLA1sD0wC9hB0pb5rHYXYNkA7xtVQEIIIXS8WgkrJOksSY8Cvwf+IOkRSZ+q54Vtn257F9tTSGWefmn7HcB84K35aScCPxrWvyCEEEJoY7WGjovKTPIJ4COSeknXbC8YxmuFEEJN69ato7e3l8cee6zsUMIIVaujPQE43vZ9fQ22l5CKwL+rkTexfb3to/pew/arbE+z/Tbba4YSeAgh1GP58uWsWrWKOXPmlB1KGKFqXaONzCQhhLYxe/Zsent7G9pn3bp1PPHEEwBcc801LF26lNGj6/v6mjZtWsvrq4buVOuMNjKThBA62vLly2tuh9AKtc5o9x4g1aJIs4hDCKFlhnJ2eeihh26yvXLlSmbNmtWskEKoS62iAqNaGUgIIYTQjerN8BRCCB1n4sSJm2y/+MUvLimSMJJFRxsaJmlXSfMl3S3pLkkzc/s4SddJujff71h2rGFk67+k59FHN5vfGULhoqMNQ7Ee+KjtPYH9gFMk7QmcBvzC9m7AL/J2CKV57Wtfu8n2gQceWFIkYSSLjjY0zPZy27fkv58mlUGcBBxLqsgEUZkptIG1azddILFmTSzbD60XHW0YFklTgH2Am4Cdbfetn3gI2LmsuELzSbpQ0gpJd5YdS71uvPHGmtshtEJ0tGHIJG0LXAmcanuTpWC2DVQtBhGVmTrWxdRZi7pdbNiwoeZ2CK0QHW0Ykpwd7Erg27a/n5sfljQxPz4RWFFtX9tzbPfY7pkwYUJrAg7DZvtXwONlx9GIsWPH1twOoRWiow0NkyRSMYjFtr9U8dA8UkUmiMpMoQ2sWrWq5nYIrTBoPdpuM5R8qcDz+8ycObPhfbswZ+r+pKITd0halNvOAM4BLpd0EvAAcFyrAxvK8Y1j2zySTgZOBpg8eXLJ0cC2227LM888s8l2aD/d/r084jraoRozZkzZIbQN2zeSUnFWc+gA7W0rjm3z2J4DzAHo6empeo2+ldavX19zu1tJuhA4Clhhe6/cNg64DJgC3A8cZ/uJPEI1CzgSWA28u29VQbvrlM/uiOto4+yju8XxDZVe//rXM2/evOe3DzvssBKjaamLga8C36po61vnfo6k0/L2J4AjgN3y7dXA+fm+Zbr9c1vYNVpJW0u6WdJtOXvQp3P7VEk3SeqVdJmkFxQVQwiheSR9F/gtsLukB/MlgrZ24oknPl8Wb/To0bzrXQ2V0u5YA0xcG2id+7HAt5z8Dtihb1JjaI4iJ0OtAQ6xvTcwHThc0n7AucB5tqcBTwBt/2ENIYDt421PtD3a9i62Lyg7psGMHz+eI444AkkceeSRjB8/vuyQyjTQOvdJwNKK5z2Y20KTFNbR5l9HfbMQRuebgUOAK3J7ZA8KIRTqxBNP5OUvf/mIOZutR6117rXEGvihKXR5j6RReVbqCuA64I/Ak7b7ZiTEL6cQQqHGjx/PV77ylZF+NgsDr3NfBuxa8bxdcttmYg380BTa0dreYHs66cC9Ctij3n3jl1MIITTVQOvc5wHvUrIf8FTFEHNoAqURhBa8kfQp4FnSLLe/sr1e0muAs2zXnAoo6RHSusyy7QS0Q52tv7bdFT8n49hW1RXHt42OLbTP8W3Jsc0T1w4i/bsfBs4EfghcDkwmr3O3/Xhe3vNVUnrN1cB7bC+o4z3a5fi2/bEtrKOVNAFYZ/tJSWOAa0kToU4ErrR9qaT/Am63/bVCgmgySQts95QdR2i+OLbdLY5v9+qEY1vkOtqJwFxJo0hD1JfbvkrS3cClkj4L3EpK5RdCCCF0pcI6Wtu3k8qn9W9fQrpeG0IIIXS9KCrQmDllBxAKE8e2u8Xx7V5tf2xbNhkqhBBCGInijDaEEEIoUHS0IYQQQoGiow0hhBAKFB1tCCGEUKDoaEMIIYQCRUcbQgghFOj/A5NNWHclpJLW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data:image/png;base64,iVBORw0KGgoAAAANSUhEUgAAAc8AAAHZCAYAAADg97CtAAAAOXRFWHRTb2Z0d2FyZQBNYXRwbG90bGliIHZlcnNpb24zLjcuMSwgaHR0cHM6Ly9tYXRwbG90bGliLm9yZy/bCgiHAAAACXBIWXMAAAsTAAALEwEAmpwYAABJuUlEQVR4nO3deXxU1fnH8c+TsErAsIRdBdGKgoiKWGVR3BAKWrVSXKu1Uv251m4ubUWtS9W6WxW11qqoaF1AEVRkERQBFVkUFZRNlgQhEAgQkjy/P+YmTEKWCZnJzDDfN695MffcM3OfmczcM8+5555r7o6IiIhELi3eAYiIiCQbNZ4iIiI1pMZTRESkhtR4ioiI1JAaTxERkRpS4ykiIlJDajxFRERqKKLG08wam9lBsQ5GREQkGVTbeJrZUGAuMCFY7mlmY2Mcl4iISMKKJPMcCfQGcgHcfS7QOWYRiYiI1ICZ/dvMss1sQSXrzcweMrPFZjbPzI6o7TYjaTx3uPvGcmWa009ERBLFf4BTq1g/CDgwuI0AHqvtBiNpPBea2blAupkdaGYPAx/VdsMiIiLR4O7TgPVVVDkd+K+HzAQyzaxdbbYZSeN5FdAN2A6MBjYC19RmoyIiInWoA7AibHllULbb6kVQ52fufhNwU0mBmZ0NvBLJBhoffqW6eGMs++OH4h1CSrhpwjfxDmGP99ninHiHsMeb/od+FqvnjsX+ftvcR39LqKu1xCh3HxXt7dRUJJnnDRGWiYiIRJW7j3L3XmG33Wk4fwD2CVvuGJTttkozTzMbBAwGOphZeGrTDCiszUZFRGQPZAk7785Y4Eozewk4Gtjo7qtr84RVdduuAuYApwGfhpXnAb+rzUZFRGQPZDHrEa5ms/YicDzQysxWAjcD9QHc/XFgPKFkcDGQD1xc221W2ni6+xfAF2b2grsr0xQRkYTk7udUs96BK6K5zaq6bce4+zDgczMLPwhsQSw9ohmIiIgkucTtto26qrptS05HGVIXgYiIiCSLqrptVwf/LwMws5ZAf2C5u39a2eNERCRFxemYZzxUmmOb2Vtm1j243w5YAPwaeM7Mrq2b8EREJGlYWvRvCaqqyDq7e8kkuxcD77n7UELDfH8d88hEREQSVFXHPHeE3T8ReBLA3fPMrDimUYmISPJJoW7bqhrPFWZ2FaE5AI9g5/U8GxOcPyMiIpKKqmo8LwFuBU4CfunuuUH5T4FnYhyXiIgkmwQ+RhltVY22zQYuq6B8MjA5lkGJiIgkskiuqiIiIlI9HfMUERGpoRTqtk2dVyoiIhIl1WaeZpYFXAp0Cq/v7jrXU0REdlK3bRlvAh8C7wNFsQ1HREQk8UXSeO7l7n+OeSQiIpLcdMyzjLfMbHDMIxERkeRmFv1bgoqk8byGUAO6zczygtumWAcmIiKSqKrttnX3pnURiIiIJLkU6raN6DxPMzuN0LU8Aaa4+1uxC0lERCSxRXKqyl3AUcALQdE1ZtbH3W+IaWQiIpJclHmWMRjo6e7FAGb2LPA5oMZTRER2SkvcAT7RFunPhMyw+3vHIA4REZGkEUnmeSfwuZlNBozQsc/rYxqViIgkH3Xb7uTuL5rZFELHPQH+7O5rYhqViIhIAototK27rwbGxjgWERFJZgk8qUG06ZJkIiISHSnUbZs6r1RERCRKqm08zey5SMpERCTFaW7bMrqFL5hZOnBkbMIRERFJfJUe8zSzG4AbgcZhE8EbUACMqoPYREQkmeiYJ7j7ncGk8Pe4e7Pg1tTdW2pqPhERSWWRnOd5g5l1APYLr+/u02IZmIiIJJkEPkYZbZFODD8c+BIoCoodUOMpIiI7pVC3bSTneZ4BHOTu22MdjIiISDKIpPH8DqgPqPEUEZHKqdu2jHxgrplNIqwBdferYxaViIhIAouk8RyL5rUVEZHq6JjnTu7+rJk1BvZ196/rICYREUlGKdRtG8n0fEOBucCEYLmnmSkTFRGRlBVJt+1IoDcwBcDd55rZ/jGMSUREklEKddtG8kp3uPvGcmXFsQhGREQkGUSSeS40s3OBdDM7ELga+Ci2YYmISNJR5lnGVYSurLIdeBHYBFwbw5hERCQZpdAlySIZbZsP3GRm/wgtel7swxIREUlckcxtexTwb6BpsLwR+LW7fxrj2EREJJmkULdtJMc8nwb+z90/BDCzvsAzQI9YBhYLj998HoP6dydnfR69zr6jwjr//NMvGNinG/nbChhx83PMXbQSgPOGHs31vxkIwF1PTeSFcZ/UWdzJxt259x93MGP6NBo1asTI2+6g68Hddql31eWXsm5dDkWFhfQ8ohd/vvGvpKen89gjDzJ1ygekpaXRvHkLRt52J1mtW8fhlSSug1s34cxDW5NmxsfLcnn/2/Vl1vfplEm/zpkUA9sLi3l57hrW5BWwV/00LundgX2bN+aT5Rt5dd7a+LyAJHB0p+Zcc8L+pJnx1vw1PD9rZZn1g7q15v+O2591m0MTr/3v81W8NX8tB2Q14Q8nH0CTBukUOfx35nI++HpdPF6CxFAkjWdRScMJ4O7TzawwhjHFzHPjZvL4y1N56rYLK1w/sO8hdNk3i+6n30LvQzvx0I3D6X/hvTRvthc3jRhEn/Puxt35aPSfeXvKPHLzttbxK0gOM6ZPY8XyZbw+bgIL5n/BnX+/lWdfeHmXenfecz8ZGRm4O3/6/TW8/+4EBg76GRdcdAmXX3kNAC+98BxPPvEvbvzryDp+FYnLgLMPa8OjM1aQu3UHfzi+EwvWbGZNXkFpnU9XbmLG0lwAurfN4IzurXns45UUFjtvf7WOds0a0q5Zw/i8gCSQZnDdSV343SsLyM7bzlPn92T6kvUs/TG/TL0Pvs7h/klLypRtLyzm7+O/ZmXuNlo2acDTFxzOrKUb2Ly9iD1eAh+jjLZIcuypZvaEmR1vZseZ2b+AKWZ2hJkdEesAo2nGZ0tYvzG/0vVDjuvB6LdmATBr/lL2btqYtq2acfKxBzNp5iI2bMonN28rk2Yu4pQ+h9RV2Eln6uQPGDz0dMyMQ3v0JC9vE+tysnepl5GRAUBRYSGFO3ZgwRevpBxg67atqfR9jMh+zRuRs7mAH/N3UOTw2cpNHNo2o0ydbYU7zyZrkG54cL+gyPlu/VZ2FDtSuYPbNmXlhm2s2riNwmLn/UU59O3SIqLHrtiwlZW52wD4cUsBufkFZDauH8twJQ4iyTwPC/6/uVz54YSu63lCVCOKo/atM1m5ZkPp8g9rc2nfOpP2WZmsXBtWnp1L+6zMOESYHHKy19K2TdvS5TZt2pKdnU2rrF27Xq+87DcsXDCfY/v248STB5aWP/rwA4wf9yZNMjJ44qln6yTuZJHZuD65W3d2/uRuK2S/5o13qdevcyYDDmhBuhmPzFhelyEmvaymDcnO23khqZzNBRzSruku9Y47sBWHddybFRu28vDkJWSHZf8AB7fNoF56Gj8EjekeL4WOeVb7St19QBW3ChtOMxthZnPMbE7huoXRj1r2GI88/hQTJk2joKCA2bNmlpZfcdW1vP3uZAb9bChjXnohjhEmrw+/z+XW975j7Jc5nHJQq3iHs8eZsWQ9Zz85i4ue/Yw5Szdw06CDyqxv2aQ+fx18EHdO+IaUyfNT6FSVShtPMxtqZvuFLf/NzL4ws7Fm1rmqJ3X3Ue7ey9171Wu160CRRLUqO5eObZuXLndok8mq7FxW5eTSsU1YeetMVuXkxiHCxDXmpRc4d9gZnDvsDFplZbFm7ZrSdWvXrqF1FQN+GjZsyHEDTmDq5A92WTdo8BAmvf9uTGJOVrlbd5DZeGenUWajemzcuqPS+p+t3ESPdhmVrpdd5eRtp3XTnceEszIakJNX9pLGm7YVsqMo1CyOm7+Gg9rsfI/3apDO3Wd2Z9T0ZSxcrbP79kRVZZ63AzkAZjYEOB/4NaHLkz0e+9Dq3ttT53PukN4A9D60E5s2b2XNuk2899FXnHRMVzKbNiazaWNOOqYr7330VZyjTSzDhp/H6DGvM3rM6xw/4ETGj3sTd2f+vLlkZDTdpcs2P39L6XHQwsJCZkybSqfOoSmTly9bWlpvyuQPSsslZHnuNrIyGtBir/qkGxzRsRnz12wuUyeryc5jbN3aZpCzuaD800gVFq3JY5/mjWi3d0PqpRkndc1ixpKyI5pbhr3Hfbu0ZFkwmKhemnHH6YcwYeFapnyTWqNszSzqt0RV1TFPDyZIADgTeDo4t/NTM/u/2IcWfc/eeRH9jjyQVpkZLJ5wG7c9Pp769dIBeOrV6UyYvpCBfbuxcOzN5G/bwW9HPg/Ahk353PnkBKY//ycA7hg1gQ2bKh94lOr69DuOGdOn8fMhA2nUqBE337rztKBzh53B6DGvs3XrVq675goKCgooLi6m11FHc9bZvwTg4QfvY9nS70lLS6Ndu/bc8JeRcXolianY4dV5a/m/Y/chzWDmso2syStgcNdWLM/dxoI1m+m3f3MOympCkTtbC4p4/rPVpY+/+ZQuNKqXRr00o0e7DP710YoyI3UFihzum7SE+87qTlqa8fb8tXz/Yz6X9NmPRWvymLFkPb84ogN9u7SgqNjZtK2Q2yd8A8AJB7WiZ8dm7N24HoO7twHg9ne+YXHOlni+JIkyc6+4N97M5gHHAvnA98BZ7j4nWPelu0c03LTx4VemTHd/vGR//FC8Q0gJNwU7R4mdzxbnxDuEPd70P/SLWTrX5BfPRH1/v+XVixMy/awq83yA0HU8NwFfhTWchwOrK3+YiIikpIRs5mKj0mOe7v5v4DjgEmBw2Ko1wMUxjktERCQiZnaqmX1tZovN7PoK1u9rZpPN7HMzm2dmgyt6npqo8jxPd/8B+KFcmbJOERHZRTwG+JhZOvAocDKwEphtZmPd/cuwan8Bxrj7Y2Z2CDAe6FSb7abOGa0iIrIn6g0sdvfv3L0AeAk4vVwdB5oF9/cGVtV2o5HMMCQiIlKtWGSeZjYCGBFWNMrdR4UtdwBWhC2vBI4u9zQjgXfN7CqgCXBSbeOKqPEMrqRyoLs/Y2ZZQIa7f1/bjYuIyJ4jFo1n0FCOqrZi1c4B/uPu/zSzY4DnzKy7uxdX98DKVNtta2Y3A38GbgiK6gPP7+4GRUREougHYJ+w5Y6UG6tDaODrGAB3/xhoBNRqzspIjnmeAZwGbAk2vIrgwtgiIiIl4jTD0GzgQDPrbGYNgOGEZsILtxw4MYjxYEKNZ61OKo6k8Szw0EwKHmy4SW02KCIiEi3uXghcCUwEviI0qnahmd1qZqcF1X4PXGpmXwAvAhd5ZTMERSiSY55jzOwJINPMLiU0v+2TtdmoiIjsgeI0SYK7jyd0+kl42d/C7n8J9InmNqttPN39XjM7mdBMQwcBf3P396IZhIiISDKJaLStu79nZp+U1DezFu6+vpqHiYhICknkq6BEW7WNp5n9FrgF2AYUE0rMHdB1okREpJQaz7L+AHR399S6MJ2IiEglImk8lxC6LJmIiEillHmWdQPwUXDMc3tJobtfHbOoREREElgkjecTwAfAfELHPEVERHahzLOs+u5+XcwjERGR5JY6bWdEMwy9Y2YjzKydmbUoucU8MhERkQQVSeZ5TvD/DWFlOlVFRETKULdtGHfvXBeBiIiIJItKG08zO8HdPzCzMyta7+6vxS4sERFJNso8Q/oTGmU7tIJ1DqjxFBGRUmo8QxoAuPvFdRSLiIhIUqhqtO2pdRaFiIgkP4vBLUFVlXmmm1lzKglfV1UREZFUVVXj2RX4lIobT52qIiIiZeiYZ8iX7n54nUUiIiKSJCK6GLaIiEh1lHmGPFhnUYiISNJLpcaz0tG27v6fOoxDREQkaajbVkREokKZZxgza1kXgYiIiCSLSC5JNtPMXjGzwZZKPytERKRmUmiShEgaz58Ao4ALgG/N7A4z+0lswxIRkWRjZlG/JapqG08Pec/dzwEuBX4FzDKzqWZ2TMwjFBERSTDVDhgKjnmeTyjzXAtcBYwFegKvALrep4iIJHSmGG2RjLb9GHgO+Lm7rwwrn2Nmj8cmLBERkcQVSeN5kLt7RSvc/R9RjkdERJKUMk/AzMYRmgC+wjfE3U+LXVgiIpJ0UqftrDLzvLfOohAREUkilTae7j61LgMREZHkpm5bwMzGuPswM5tP0H0bzt17xDQyERGRBFVVt+01wf9D6iIQERFJbso8AXdfHfy/rO7CERERSXyRTAz/UzObbWabzazAzIrMbFNdBCciIskjlabni+Q8z0eA4YRmE+oFXEhovlsREZFSidzYRVskE8Pj7ouBdHcvcvdngFNjG5aIiEjiiiTzzDezBsBcM7sbWE2Eja6IiKSQ1Ek8I2oELwjqXQlsAfYBzoplUCIiIoms2szT3ZeZWVZw/5aabiD744d2Jy6pgdbHXB3vEFLCgon3xDuEPV6HIV3jHYLUgo55AhYy0szWAV8D35hZjpn9re7CExGRZJFKo22r6rb9HdAHOMrdW7h7c+BooI+Z/a5OohMREUlAVTWeFwDnuPv3JQXu/h2hC2NfGOvAREQkuZhF/5aoqmo867v7uvKF7p4D1I9dSCIiIomtqgFDBbu5TkREUlAiH6OMtqoaz8MqmYbPgEYxikdERJJUCrWdVU4Mn16XgYiIiCSLSGYYEhERqVYqddtqmj0REZEaUuYpIiJRkUKJpzJPERGRmlLmKSIiUZGWljqppxpPERGJCnXbioiIJAkzO9XMvjazxWZ2fSV1hpnZl2a20MxG13abyjxFRCQq4nGqipmlA48CJwMrgdlmNtbdvwyrcyBwA9DH3TeYWevableZp4iIJLPewGJ3/87dC4CXgNPL1bkUeNTdNwC4e3ZtN6rGU0REoiJOV1XpAKwIW14ZlIX7CfATM5thZjPN7NTavlZ124qISFTEotvWzEYAI8KKRrn7qBo+TT3gQOB4oCMwzcwOdffc3Y1LjaeIiCSsoKGsqrH8AdgnbLljUBZuJfCJu+8Avjezbwg1prN3Ny5124qISFSYWdRvEZgNHGhmnc2sATAcGFuuzhuEsk7MrBWhbtzvavNa1XiKiEjScvdC4EpgIvAVMMbdF5rZrWZ2WlBtIvCjmX0JTAb+6O4/1ma76rYVEZGoiNckCe4+HhhfruxvYfcduC64RYUaTxERiQpdkkxEREQqpcxTRESiIoUST2WeIiIiNaXMU0REokLHPEVERKRSyjxFRCQqUijxVOMpIiLRoW5bERERqZQyTxERiYoUSjyVeYqIiNSUMk8REYmKVDrmqcZTRESiIoXaTnXbioiI1JQyTxERiYpU6rZV5ikiIlJDyjxFRCQqUijxVOMpIiLRoW5bERERqZQyTxERiYoUSjyVeYqIiNSUMk8REYkKHfMUERGRSinzFBGRqFDmGcbM2pjZ02b2TrB8iJldEvvQREQkmZhF/5aoIum2/Q8wEWgfLH8DXBujeERERBJeJN22rdx9jJndAODuhWZWFOO4YsbdufcfdzBj+jQaNWrEyNvuoOvB3Xapd9Xll7JuXQ5FhYX0PKIXf77xr6Snp/PYIw8ydcoHpKWl0bx5C0bedidZrVvH4ZUkpsdvPo9B/buTsz6PXmffUWGdf/7pFwzs0438bQWMuPk55i5aCcB5Q4/m+t8MBOCupybywrhP6izuZOPuPPHg3cyeOZ2GDRtx3Y23csBBB+9S79lRDzNp4ltsztvEa+9+XFqevXY1993+VzZvzqO4qJiLL7uao47pV5cvIeG5O/+483amT5tKo8aNuO32uzj4kF33FZePuIR1OTkUFhVxxJFHcuNfbiY9PZ0//v5aln3/PQB5eXk0bdqUMa+9Wdcvo06p27asLWbWEnAAM/spsDGmUcXQjOnTWLF8Ga+Pm8BNf7uFO/9+a4X17rznfl585Q1efm0cGzas5/13JwBwwUWX8NKrbzJ6zOv06388Tz7xr7oMP+E9N24mp1/xaKXrB/Y9hC77ZtH99Fu48u8v8tCNwwFo3mwvbhoxiP4X3Eu/8+/hphGDyGzauK7CTjpzZk7nh5XLeerFsVz9p7/yyD9vr7De0X2O44Ennt+l/KVnn6TfgFN45N8vc/3Iu3j0vop/6KSy6R9OY/mypYx7513+NvI2/n7ryArr3XPfg7zy+lhee/MtNqzfwLsTQ/uKe/75AGNee5Mxr73JiSefwgknnVx3wUvMRdJ4XgeMBbqY2Qzgv8BVMY0qhqZO/oDBQ0/HzDi0R0/y8jaxLid7l3oZGRkAFBUWUrhjR+kvqpJygK3btiZ0n3w8zPhsCes35le6fshxPRj91iwAZs1fyt5NG9O2VTNOPvZgJs1cxIZN+eTmbWXSzEWc0ueQugo76cycPoUTTx2CmdG1Ww+2bM5j/bqcXep17daDFq2ydik3M/LztwCwZctmWlZQJ9VN/mASQ0/7OWZGj8NC+4qcKvYVhYWF7AjbV5Rwd96d+A6DfjakTuKOp1Q65lltt627f2ZmxwEHAQZ87e47Yh5ZjORkr6Vtm7aly23atCU7O5tWWbt2vV552W9YuGA+x/btx4knDywtf/ThBxg/7k2aZGTwxFPP1knce4r2rTNZuWZD6fIPa3Np3zqT9lmZrFwbVp6dS/uszDhEmBzW5WST1Xrn57hVVhvWrcuusKGsyHkXX8ZNv7+csf97ke1bt3L7A0/EKtSklZ29ljZty+0r1q4lq4J9xWWXXsKCBfPo27c/J58ysMy6zz6dQ8uWLdlvv06xDjnu1G0bxszOBE4j1Hj+BBhqZiea2R5/oO+Rx59iwqRpFBQUMHvWzNLyK666lrffncygnw1lzEsvxDFCkd0z5f0JnDzoNJ577V1uuecR7r3tLxQXF8c7rKT1+JNPM2nKdAoKCpj1ycwy694Z/xanDt7zs85UE0m37SXAU8B5we1J4M/ADDO7oKIHmNkIM5tjZnOeeXpU1ILdXWNeeoFzh53BucPOoFVWFmvWrildt3btGlpXMeCnYcOGHDfgBKZO/mCXdYMGD2HS++/GJOY91arsXDq2bV663KFNJquyc1mVk0vHNmHlrTNZlZMbhwgT17jXXuLKi4dx5cXDaNGyFTnZOz/H63LW0qpV5L9n3337dfoNOAWAg7sfxo6C7WzamBvtkJPOS6NfYNiZpzPszNPJapXF2jXl9hVt2lT62IYNGzLghBOZ/MGk0rLCwkImvf8ep546OKZxJ4pU6raNpPGsBxzs7me5+1nAIYQGDx1NqBHdhbuPcvde7t7r4ktGRC/a3TRs+HmMHvM6o8e8zvEDTmT8uDdxd+bPm0tGRtNdumzz87eUHgctLCxkxrSpdOq8PwDLly0trTdl8gel5RKZt6fO59whvQHofWgnNm3eypp1m3jvo6846ZiuZDZtTGbTxpx0TFfe++irOEebWIaeOZxHnhnDI8+M4Zh+A5g04S3cnUUL59EkIyPiLluArDbtmPtpaDTz8qXfUVBQwN6Zzat51J5v+LnnlQ7yGXDiSYwb+wbuzrwvQvuK8l22+Vu2lB4HLSwsZNq0KXQO2yd88vFHdO68f5nuX9kzRHKqyj7uvjZsOTsoW29mSXfss0+/45gxfRo/HzKQRo0acfOtO0cZnjvsDEaPeZ2tW7dy3TVXUFBQQHFxMb2OOpqzzv4lAA8/eB/Lln5PWloa7dq154a/jIzTK0lMz955Ef2OPJBWmRksnnAbtz0+nvr10gF46tXpTJi+kIF9u7Fw7M3kb9vBb0eGRoJu2JTPnU9OYPrzfwLgjlET2LCp8oFHqe6oY/oxe+Z0Lhk+lIaNGvG7G24pXXflxcN45JkxADz9r/uZ8v47bN+2jQvOPIWBQ87g/F9fzqVXXMeDd9/KG2NewAyuu/GWlDpeFYl+/Y9j+rSpDBl0Mo0aNebWv+/cVww783TGvPYmW7du5ZorLqdgRwHFxc5RvY/m7F8OL6034Z3xnDr4Z/EIPy7SUugzZO5edQWzfwH7Aq8ERWcBK4E/Am+5+4CqHp+3rbjqDUittT7m6niHkBIWTLwn3iHs8Tq00OlJsdaoHjFr4U55dGbU9/fvXvHThGyRI8k8rwDOBPoGy3OANu6+Baiy4RQREdkTVXvM00Op6XdAIXAGoQZTB6NERKQMM4v6LVFVmnma2U+Ac4LbOuBlQt28yjZFRCSlVdVtuwj4EBji7osBzOx3dRKViIgknbTETRSjrqrG80xgODDZzCYAL0HsDjSLiEhyS+Ru1mir9Jinu7/h7sOBrsBkQpcha21mj5nZKXUUn4iISMKJZMDQFncf7e5DgY7A51QyOYKIiKQuzTBUCXffEMwedGKsAhIREUl0kZznKSIiUi1LoWExNco8RURERJmniIhEiU5VERERqSGdqiIiIiKVUuYpIiJRkUKJpzJPERGRmlLmKSIiUZFKF8NW4ykiIlGRQm2num1FRERqSpmniIhEhU5VERERkUqp8RQRkaiI11VVzOxUM/vazBab2fVV1DvLzNzMetX2tarbVkREoiIeo23NLB14FDgZWAnMNrOx7v5luXpNgWuAT6KxXWWeIiKSzHoDi939O3cvAF4CTq+g3m3AP4Bt0dioGk8REYkKi8XNbISZzQm7jSi32Q7AirDllUHZzrjMjgD2cfe3o/Va1W0rIiIJy91HAaN29/FmlgbcB1wUrZhAjaeIiERJnE5V+QHYJ2y5Y1BWoinQHZgSxNcWGGtmp7n7nN3dqLptRUQkmc0GDjSzzmbWABgOjC1Z6e4b3b2Vu3dy907ATKBWDSco8xQRkSiJx8Ww3b3QzK4EJgLpwL/dfaGZ3QrMcfexVT/D7lHjKSIiURGvGYbcfTwwvlzZ3yqpe3w0tqluWxERkRpS5ikiIlGRQlPbKvMUERGpKWWeIiISFal0VRU1niIiEhXxGG0bL+q2FRERqSFlniIiEhWp1G2rzFNERKSGlHmKiEhUpE7eqcZTRESiJB4Xw44XdduKiIjUkDJPERGJihRKPJV5ioiI1JQyTxERiQqdqiIiIiKVUuYpIiJRkUKJpxpPERGJDp2qIiIiIpVS5ikiIlGRQomnMk8REZGaUuYpIiJRkUqnqsS88bxpwjex3kTKWzDxnniHkBK6D/xjvEPY411w4+XxDmGPN+rsbjF77lTqykyl1yoiIhIV6rYVEZGoSKVuW2WeIiIiNaTMU0REoiItdRJPNZ4iIhIdqdR4qttWRESkhpR5iohIVGjAkIiIiFRKmaeIiESFjnmKiIhIpZR5iohIVKTQIU81niIiEh26GLaIiIhUSpmniIhERSplY6n0WkVERKJCmaeIiERFCh3yVOMpIiLRoQFDIiIiUillniIiEhUplHgq8xQREakpZZ4iIhIVqTS3rRpPERGJCg0YEhERkUpFnHma2V7unh/LYEREJHmlUOJZfeZpZsea2ZfAomD5MDP7V8wjExERSVCRdNveDwwEfgRw9y+A/rEMSkREkk+aRf+WqCI65unuK8oVFcUgFhERkaQQyTHPFWZ2LOBmVh+4BvgqtmGJiEiyMRI4VYyySBrPy4AHgQ7AD8C7wBWxDEpERJJPInezRlu1jae7rwPOq4NYREREkkK1jaeZdQauAjqF13f302IXloiIJBtlnmW9ATwNjAOKYxqNiIhIEoik8dzm7g/FPBIREUlqFqdZEszsVEJjc9KBp9z9rnLrrwN+AxQCOcCv3X1ZbbYZSeP5oJndTGig0PaSQnf/rDYbFhGRPUs8um3NLB14FDgZWAnMNrOx7v5lWLXPgV7unm9mlwN3A7+szXYjaTwPBS4ATmBnt60HyyIiIvHUG1js7t8BmNlLwOlAaePp7pPD6s8Ezq/tRiNpPM8G9nf3gtpuTERE9lxx6rXtAIRP5LMSOLqK+pcA79R2o5HMMLQAyKzthkRERGrKzEaY2Zyw24haPNf5QC/gntrGFUnmmQksMrPZlD3mqVNVRESkVCyu5+nuo4BRVVT5AdgnbLljUFaGmZ0E3AQc5+7by6+vqUgaz5truxEREdnzxek8z9nAgcGcBD8Aw4FzwyuY2eHAE8Cp7p4djY1GMsPQVDNrAxwVFM2K1sZFRERqw90LzexKYCKhU1X+7e4LzexWYI67jyXUTZsBvBKcTrO8tr2nkcwwNCzY8BTAgIfN7I/u/mptNiwiInuWeF0M293HA+PLlf0t7P5J0d5mJN22NwFHlWSbZpYFvA+o8RQRkZQUSeOZVq6b9kcivA6oiIikjjRdkqyMCWY2EXgxWP4lUThHRkREJFlFMmDoj2Z2JtA3KBrl7q/HNiwREUk28TrmGQ+RXpJsvLu/Fiw3NrNO7r401sGJiEjySKVLkkVy7PIVyl6KrCgoExERSUmRHPOsFz6vrbsXmFmDGMYkIiJJKBYzDCWqSDLPHDMrPZnUzE4H1sUuJBERkcQWSeZ5GfCCmT1CaJKEFcCFMY0qRg5u3YQzD21NmhkfL8vl/W/Xl1nfp1Mm/TpnUgxsLyzm5blrWJNXwF7107ikdwf2bd6YT5Zv5NV5a+PzApKEu/PEg3cze+Z0GjZsxHU33soBBx28S71nRz3MpIlvsTlvE6+9+3Fpefba1dx3+1/ZvDmP4qJiLr7sao46pl9dvoSE9vjN5zGof3dy1ufR6+w7Kqzzzz/9goF9upG/rYARNz/H3EUrAThv6NFc/5uBANz11EReGPdJncWdbLq1yeCXh7clzWD6d7lM+LpsztB//+YMOKAFxe5sLyzmuTmrWZ23c8rUFo3rM/LULoxbmMN73/xY1+HHRQolnhGNtl0C/NTMMoLlzTGPKgYMOPuwNjw6YwW5W3fwh+M7sWDNZtbk7bzS2qcrNzFjaS4A3dtmcEb31jz28UoKi523v1pHu2YNadesYXxeQBKZM3M6P6xczlMvjuXrL+fzyD9v54FRz+9S7+g+xzH0zOH85tyys2S99OyT9BtwCj87YxjLv1/C3/50Jf95RWdHlXhu3Ewef3kqT91W8W/YgX0Pocu+WXQ//RZ6H9qJh24cTv8L76V5s724acQg+px3N+7OR6P/zNtT5pGbt7WOX0HiM+DcI9px/7SlbMgv5MaT9ueLVXllGsdZyzcy7bsNABzWriln92zDQx8uL11/ds82LFydlLvL3ZZK3baRjLZtCJwFdALqBfMC4u63xjSyKNuveSNyNhfwY/4OAD5buYlD22awJm9n9rmtcOe4qAbphgf3C4qc79ZvpVWGDvVGYub0KZx46hDMjK7derBlcx7r1+XQolVWmXpdu/Wo8PFmRn7+FgC2bNlMy3KPS3UzPlvCvu1aVLp+yHE9GP3WLABmzV/K3k0b07ZVM/r3OpBJMxexYVM+AJNmLuKUPocwZsKndRJ3MuncojHZmwtYtyW0v5i9YiOHdWjK6kU7G88y+4t6RukOA+jZvinrtuygoDB8rKXsSSLptn0T2Ah8StglyZJNZuP65G4tLF3O3VbIfs0b71KvX+dMBhzQgnQzHpmxfJf1Ur11OdlktW5butwqqw3r1mXv0nhW5ryLL+Om31/O2P+9yPatW7n9gSdiFeoeqX3rTFau2VC6/MPaXNq3zqR9ViYr14aVZ+fSPiszDhEmvszG9Vkf/NAGyM3fQeeWu+4vju/SgpN/0pL0NOO+qUsBaJiexsCurXhg6jJOOahlXYWcEFIo8Yyo8ezo7qfGPJIE8eH3uXz4fS5HdmzGKQe14oXPVsc7pJQz5f0JnDzoNM4cfiFfLfiCe2/7C4/991XS0jQrpCSWKUvWM2XJenrvszeDD87iP7N/YGi3LN7/5ke2Fynr3JNFsjf6yMwOrcmThl/5e8G7Y3YztOjK3bqDzMY7fytkNqrHxq07Kq3/2cpN9GiXUReh7RHGvfYSV148jCsvHkaLlq3IyV5Tum5dzlpatWod8XO9+/br9BtwCgAHdz+MHQXb2bQxN9oh77FWZefSsW3z0uUObTJZlZ3LqpxcOrYJK2+dyaqc3DhEmPhyt+6gxV71S5cz96rPhrCeq/Jmr9jI4R2aAqEu37N6tOGOwQdy4oEtGXxwKwZ0qbybfU+SFoNboooktr7Ap2b2tZnNM7P5Zjavqge4+yh37+XuvbqfMiw6kdbS8txtZGU0oMVe9Uk3OKJjM+avKXswP6vJzi9Lt7YZ5GwuKP80UomhZw7nkWfG8MgzYzim3wAmTXgLd2fRwnk0yciIuMsWIKtNO+Z+GhoFunzpdxQUFLB3ZvNqHiUl3p46n3OH9Aag96Gd2LR5K2vWbeK9j77ipGO6ktm0MZlNG3PSMV1576Ov4hxtYlq6YSutMxrQcq/6pJtx1D5788WqvDJ1WoeNgTi0XQZrg8GH90xZyo3jv+XG8d8y6dsfGf/VOiYvKTuyf09lZlG/JapIum0HxTyKOlDs8Oq8tfzfsfuQZjBz2UbW5BUwuGsrluduY8GazfTbvzkHZTWhyJ2tBUU8H9Zle/MpXWhUL416aUaPdhn866MVZUbqyk5HHdOP2TOnc8nwoTRs1Ijf3XBL6borLx7GI8+EeiOe/tf9THn/HbZv28YFZ57CwCFncP6vL+fSK67jwbtv5Y0xL2AG1914S0J/ieras3deRL8jD6RVZgaLJ9zGbY+Pp369dACeenU6E6YvZGDfbiwcezP523bw25Ghkc4bNuVz55MTmP78nwC4Y9SE0sFDUlaxw4ufr+ba/vuRZsaM7zewetN2TuuWxbL12/hidR4DDmjBwa1D+4v8gmKemf1DvMOWOmTuXvEKsyr7Gdw9op9SV7+xqOINSNRcc+x+8Q4hJXQf+Md4h7DHu+DGy+Mdwh5v1NndYvZL9L9zVkR9f39hr30S8pdzVZnnp4QGX1cUuAP7xyQiERGRBFdp4+nunesyEBERSW6pNElCIg9mEhERSUiRDBgSERGpVurknWo8RUQkSlKo1zbyxtPMWgONSpbdXXPXiYhISopkYvjTgH8C7YFsYD/gK6BbbEMTEZFkkkrnY0cyYOg24KfAN8EI3BOBmTGNSkREJIFF0njucPcfgTQzS3P3yUCvGMclIiJJJpXmto3kmGducCHsD4EXzCwb2BLbsEREJNmo27as04F84FpgArAEGBrDmERERBJatZmnu28xs/2AA939WTPbC0iPfWgiIpJMUifvjCDzNLNLgVeBJ4KiDsAbMYxJREQkoUVyzPMKoDfwCYC7fxuc8ykiIlIqlY55RtJ4bnf3gpI3xczqEbqqioiISKlEHh0bbZG81qlmdiPQ2MxOBl4BxsU2LBERkcQVSeb5Z+A3wHzgt8B44KlYBiUiIslH3bYBM0sHFrp7V+DJuglJREQksVXZbevuRcDXZrZvHcUjIiJJymJwS1SRdNs2Bxaa2SzCZhZy99NiFpWIiEgCi6Tx/GvMoxARkaSXQoc8I5phaGr4spn1Bc4Bplb8CBERSUVpCd3RGl0RXQzbzA4HzgXOBr4H/hfLoERERBJZpY2nmf2EUIZ5DrAOeBkwdx9QR7GJiEgSUbdtyCJClyEb4u6LAczsd3USlYiISAKr6lSVM4HVwGQze9LMTiSxRw6LiEgcWQz+JapKG093f8PdhwNdgcmErufZ2sweM7NT6ig+ERFJEmbRvyWqaue2dfct7j7a3YcCHYHPCU3ZJyIikpIiGm1bwt03AKOCm4iISKlUOlUlla4gIyIiEhU1yjxFREQqk8jHKKNNjaeIiERFKjWe6rYVERGpIWWeIiISFYl8Xma0KfMUERGpIWWeIiISFWmpk3iq8RQRkehQt62IiIhUSo2niIhERbzmtjWzU83sazNbbGbXV7C+oZm9HKz/xMw61fa1qvEUEZGkZWbpwKPAIOAQ4BwzO6RctUuADe5+AHA/8I/ableNp4iIREWcLknWG1js7t+5ewHwEnB6uTqnA88G918FTjSr3ZQOajxFRCRhmdkIM5sTdhtRrkoHYEXY8sqgrMI67l4IbARa1iYujbYVEZGoiMWpKu6ekFfyUuMpIiJREadTVX4A9glb7hiUVVRnpZnVA/YGfqzNRtVtKyIiyWw2cKCZdTazBsBwYGy5OmOBXwX3fwF84O5em40q8xQRkaiIx1VV3L3QzK4EJgLpwL/dfaGZ3QrMcfexwNPAc2a2GFhPqIGtFTWeIiKS1Nx9PDC+XNnfwu5vA86O5jbVeIqISFSkzuR8ajxFRCRK0lLoatgaMCQiIlJDMc88P1ucE+tNpLwOQ7rGO4SUcMGNl8c7hD3ec3c8Fu8Q9nijzn4kZs+dOnmnMk8REZEa0zFPERGJjhRKPdV4iohIVOhi2BUws71iGYiIiEiyqLbxNLNjzexLYFGwfJiZ/SvmkYmISFKJ18Ww4yGSzPN+YCDBJLru/gXQP5ZBiYiIJLKIjnm6+4py1w0tik04IiKSrBI4UYy6SBrPFWZ2LOBmVh+4BvgqtmGJiIgkrki6bS8DriB0Je4fgJ7BsoiIyE4Wg1uCqjbzdPd1wHl1EIuIiCSxVDpVpdrG08weqqB4I6HrpL0Z/ZBEREQSWyTdto0IddV+G9x6AB2BS8zsgZhFJiIiSSWVTlWJZMBQD6CPuxcBmNljwIdAX2B+DGMTERFJSJE0ns2BDEJdtQBNgBbuXmRm22MWmYiIJJUEThSjLpLG825grplNIfTe9AfuMLMmwPsxjE1ERJJJCrWekYy2fdrMxgO9g6Ib3X1VcP+PMYtMREQkQUV6VZVtwGpCg4cOMLMD3H1a7MISEZFko1NVwpjZbwjNKtQRmAv8FPgYOCGmkYmIiCSoSE5VuQY4Cljm7gOAw4HcWAYlIiLJR6eqlLXN3beZGWbW0N0XmdlBMY9MRESSSgK3dVEXSeO50swygTeA98xsA7AslkGJiIgkskhG254R3B1pZpOBvYEJMY1KRESSTwqlntUe8zSzLmbWsGQR6ATsFcugREREElkkA4b+BxSZ2QHAKGAfYHRMoxIRkaRjMfiXqCJpPIvdvRA4A3jY3f8ItIttWCIiIokrkgFDO8zsHOBXwNCgrH7sQhIRkWSUyKeWRFskmefFwDHA7e7+vZl1Bp6LbVgiIpJsLAa3RBXJaNsvgavDlr8H/hHLoERERBJZpY2nmc0HPKzIgXXAZOBed98W49hERCSZJHKqGGVVZZ5DKihrQejY58PApTGJSEREJMFV2ni6e0WzCC0DPjezz2MXkoiIJKNEPrUk2iK9JFl5kQw0EhGRFJJKo22rOuZ5RAXFzYHzAV3LU0REUlZVmec/yy078CMwhdBMQyIiIqVSKPGs8pjngLoMREREJFns7jFPERGRslIo9VTjKSIiUZFKo20juSRZw0jKREREUkUkp5x8HGGZiIikMLPo3xJVVaeqtAU6AI3N7HB29mY3QxfDFhGRFFbVMc+BwEVAR+C+sPJNwI0xjElERJJQAieKUVfVqSrPAs+a2Vnu/r86jElERCShRXLMc4aZPW1m7wCY2SFmdkmM4xIRkWSTQhf0jKTxfAaYCLQPlr8Bro1VQCIikpwsBv8SVSSNZyt3HwMUA7h7IVAU06hEREQSWCSTJGwxs5YEF8Y2s58CG2MalYiIJJ1EPrUk2iJpPK8DxgJdzGwGkAX8IqZRiYiIJLBqG093/8zMjgMOInT49mt33xHzyEREJKmkUOIZ8dy2vYFOQf0jzAx3/2/MohIRkeSTQq1ntY2nmT0HdAHmsnOgkANJ13ge3ak515ywP2lmvDV/Dc/PWllm/aBurfm/4/Zn3ebtAPzv81W8NX8tB2Q14Q8nH0CTBukUOfx35nI++HpdPF5CUnB3/nHn7UyfNpVGjRtx2+13cfAh3Xapd/mIS1iXk0NhURFHHHkkN/7lZtLT0/nj769l2fffA5CXl0fTpk0Z89qbdf0yElq3Nhn88vC2pBlM/y6XCeU+j/33b86AA1pQ7M72wmKem7Oa1XnbS9e3aFyfkad2YdzCHN775se6Dj8pPH7zeQzq352c9Xn0OvuOCuv880+/YGCfbuRvK2DEzc8xd1Fon3Le0KO5/jcDAbjrqYm8MO6TOotb6kYkmWcv4BB391gHE0tpBted1IXfvbKA7LztPHV+T6YvWc/SH/PL1Pvg6xzun7SkTNn2wmL+Pv5rVuZuo2WTBjx9weHMWrqBzds16Lgi0z+cxvJlSxn3zrvMn/cFf791JC+89Mou9e6570EyMjJwd35/7dW8O3ECgwb/jHv++UBpnXvvvouMjIy6Cz4JGHDuEe24f9pSNuQXcuNJ+/PFqrwyjeOs5RuZ9t0GAA5r15Sze7bhoQ+Xl64/u2cbFq7eXNehJ5Xnxs3k8Zen8tRtF1a4fmDfQ+iybxbdT7+F3od24qEbh9P/wntp3mwvbhoxiD7n3Y2789HoP/P2lHnk5m2t41dQ9xLt1BIzawG8TKjndCkwzN03lKvTE3iM0NSzRcDt7v5ydc8dyakqC4C2NYo4AR3ctikrN2xj1cZtFBY77y/KoW+XFhE9dsWGrazM3QbAj1sKyM0vILNx/ViGm9QmfzCJoaf9HDOjx2E9ycvbRE5O9i71ShrFwsJCduzYgZUbqufuvDvxHQb9bEidxJ0sOrdoTPbmAtZt2UGRO7NXbOSwDk3L1NlWWFx6v0E9C8bKh/Rs35R1W3awatN2pHIzPlvC+o35la4fclwPRr81C4BZ85eyd9PGtG3VjJOPPZhJMxexYVM+uXlbmTRzEaf0OaSuwpayrgcmufuBwKRgubx84EJ37wacCjxgZpnVPXEkmWcr4EszmwWUftvc/bQIHpswspo2JDvsl3nO5gIOadd0l3rHHdiKwzruzYoNW3l48hKy8wrKrD+4bQb10tP4IWhMZVfZ2Wtp03bn7602bdqSvXYtWVmtd6l72aWXsGDBPPr27c/Jpwwss+6zT+fQsmVL9tuvU6xDTiqZjeuzPn/nmL3c/B10btl4l3rHd2nByT9pSXqacd/UpQA0TE9jYNdWPDB1Gacc1LKuQt4jtW+dyco1O5OYH9bm0r51Ju2zMlm5Nqw8O5f2WZlxiLDuJeCpKqcDxwf3nwWmAH8Or+Du34TdX2Vm2YTOKsmt6okjaTxHRhxmwMxGACMAupz1B9r+NDna2RlL1vP+ohx2FDmn92jLTYMO4pox80vXt2xSn78OPojb3/mGpO7DTiCPP/k027dv54Y//YFZn8zkmGP7lK57Z/xbnDpYWefumrJkPVOWrKf3Pnsz+OAs/jP7B4Z2y+L9b35ke1Fx9U8gUkOJ13bSxt1XB/fXAG2qqmxmvYEGwJKq6kE1jaeZpQNPuHvXCAMFwN1HAaMA+t77YUK0Mzl522nddOc1vLMyGpCTV7bbatO2wtL74+av4fLjOpcu79UgnbvP7M6o6ctYuDov9gEnmZdGv8Brr44BoFv3Q1m7Zk3purVr19C6TeWf2YYNGzLghBOZ/MGk0sazsLCQSe+/x0tjXott4Ekod+sOWuy187BB5l712bC1sNL6s1ds5Lwj2/Gf2aEu3yM6NuOsHm3Yq346jlNY5Exesr4uQt+jrMrOpWPb5qXLHdpksio7l1U5ufQ78sCd5a0z+fDTb+MR4h4hPBkLjAramJL171PxocWbwhfc3c2s0vbIzNoBzwG/cvdqf11W2Xi6e5GZfW1m+7r78qrqJrpFa/LYp3kj2u3dkJy8Ak7qmsUtb39dpk7LJvX5cUuoO6xvl5YsCwYT1Usz7jj9ECYsXMuUbzTKtiLDzz2P4eeeB8C0qVN4afTznDr4Z8yf9wUZGU136bLN37KFLflbyMpqTWFhIdOmTeGII3qVrv/k44/o3Hn/Mt2/ErJ0w1ZaZzSg5V71yd1ayFH77M1Tn5QdOd46owHZm0OHHA5tl8Ha4PDDPVOWltYZekgW2wqL1XDuprenzuey4f0ZM+FTeh/aiU2bt7Jm3Sbe++grbrlyKJlNQ13pJx3Tlb89PDbO0daRGKSe4clYJetPqjQcs7Vm1s7dVweN466DL0L1mgFvAze5+8xI4oqk27Y5sDA45rklLODk6IsNFDncN2kJ953VnbQ04+35a/n+x3wu6bMfi9bkMWPJen5xRAf6dmlBUbGzaVsht08IdYWfcFArenZsxt6N6zG4eyiDuv2db1ics6WqTaasfv2PY/q0qQwZdDKNGjXm1r/vHOY/7MzTGfPam2zdupVrrricgh0FFBc7R/U+mrN/Oby03oR3xnPq4J/FI/yEV+zw4uerubb/fqSZMeP7DazetJ3TumWxbP02vlidx4ADWnBw6yYUuZNfUMwzs3+Id9hJ59k7L6LfkQfSKjODxRNu47bHx1O/XjoAT706nQnTFzKwbzcWjr2Z/G07+O3I5wHYsCmfO5+cwPTn/wTAHaMmsGFT5QOPJKbGAr8C7gr+3+WcNzNrALwO/NfdX430ia26M1CC2YV24e5TI9lAonTb7snev7ZfvENICVe/vjDeIezxnrvjsXiHsMfb+vkjMTs0uezH7VHf3+/XsuFuxxvMyz4G2BdYRuhUlfVm1gu4zN1/Y2bnE7p6WPgX/CJ3n1vVc0cyPd9UM9sPONDd3zezvYD03XwtIiIidcLdfwROrKB8DvCb4P7zwPM1fe5qz/M0s0uBV4EngqIOwBs13ZCIiOzZzKJ/S1SRTJJwBdAH2ATg7t8Cu56wJyIiKc1icEtUkTSe2929dKYAM6sHOs1RRERSVySjbaea2Y1AYzM7Gfg/YFxswxIRkWSTyN2s0RZJ5nk9kAPMB34LjHf3m6p+iIiIyJ4rkszzKnd/EHiypMDMrgnKREREAqmTekaSef6qgrKLohyHiIgkuVQabVtp5mlm5wDnAp3NLHxuqaaA5vMSEZGUVVW37UfAakKXJPtnWHkeMC+WQYmISPJJ4EQx6iptPN19GaHpjI6pu3BEREQSXyQzDJ1pZt+a2UYz22RmeWa2qS6CExGR5KFjnmXdDQx1969iHYyIiCQvS6GO20hG265VwykiIrJTJJnnHDN7mdBk8NtLCt39tVgFJSIiSSh1Es+IGs9mQD5wSliZA2o8RUQkJUVyPc+L6yIQERFJbimUeFY5ScLDVHH1FHe/OiYRiYiIJLiqMs85dRaFiIgkvUQ+tSTaqpok4dm6DERERJKbTlURERGRSkUy2lZERKR6qZN4RjQ9X8u6CERERCRZRNJtO9PMXjGzwWapdDhYRERqwmJwS1SRNJ4/AUYBFwDfmtkdZvaT2IYlIiLJJpUmhq+28fSQ99z9HOBS4FfALDObama6XJmIiKScagcMBcc8zyeUea4FrgLGAj2BV4DOMYxPRESSRCqdqhLJaNuPgeeAn7v7yrDyOWb2eGzCEhERSVyRNJ4HuXuF0/S5+z+iHI+IiCSpRD5GGW1VzW07jmBu24oG2br7abELS0REJHFVlXneW2dRiIiIJJGq5radWpeBiIhIclO3LWBmY9x9mJnNp4JLk7l7j5hGJiIikqCq6ra9Jvh/SF0EIiIiyU2nqgDuvjr4f1ndhSMiIpL4IpkY/qdmNtvMNptZgZkVmdmmughORESSRypNzxfJeZ6PAMMJzSbUC7iQ0Hy3IiIipRK4rYu6iC6G7e6LgXR3L3L3Z4BTYxuWiIhI4ook88w3swbAXDO7G1hNhI2uiIikkBRKPSNpBC8I6l0JbAH2Ac6KZVAiIiKJrNrM092XmVlWcP+W2IckIiLJKJVOVak087SQkWa2Dvga+MbMcszsb3UXnoiIJItUGm1bVbft74A+wFHu3sLdmwNHA33M7Hd1Ep2IiEgCqqrxvAA4x92/Lylw9+8IXRj7wlgHJiIiycVicEtUVTWe9d19XflCd88B6scuJBERkcRW1YChgt1cJyIiqSiRU8Uoq6rxPKySafgMaBSjeEREJEml0mjbqiaGT6/LQERERJJFJDMMiYiIVCuRTy2JNk2zJyIiUkPm7vGOIeGY2Qh3HxXvOPZkeo9jT+9x3dD7nJqUeVZsRLwDSAF6j2NP73Hd0PucgtR4ioiI1JAaTxERkRpS41kxHb+IPb3Hsaf3uG7ofU5BGjAkIiJSQ8o8RUREaqjaxtPMisxsrpktNLMvzOz3Zlbl48ysvZm9Gtw/3szeiiQYM7s42NZcMysws/nB/bvM7FYzOymylxU5M/t1sJ15ZrbAzE6PwTZujPZzBs/bxszeCv4uX5rZ+KA8/P3vaWaDY7H9COL7uZm5mXWNx/YTSV28F2a21Mxaxer5o6ku9ytB/YvM7JFq6nQys3Mjfc7aCOJpX8m6KWbWq1xcC+oiLolcJDMMbXX3ngBm1hoYDTQDbq7sAe6+CvhFTYNx92eAZ4JtLQUGVHRll2gxs47ATcAR7r7RzDKArBhs6kbgjhg8763Ae+7+IICZ9YBd3v+eQC9gfAy2X51zgOnB/5V+XlJEle+FmdVz98I6jyp+6my/UgOdgHODWCJSi7/bRcACYNVuPFYSQI26bd09m9A5TVdaSCcz+9DMPgtux0LFv5TMLM3MvjWzrLDlxSXL1TGz/5jZL4L7S83szuCX6xwzO8LMJprZEjO7LOwxfzSz2UFWeUsFT9sayAM2B69vc8n1S4Nffw8G21hgZr2D8iZm9m8zm2Vmn5dkqsEvydfMbELwOu8Oyu8CGgfP80IFr+ucIPNdYGb/CCvfbGa3B7/KZ5pZmwribwesLFlw93nBYzsFz9eAUAP7y2D7v6ws/mgLfoj0BS4BhgdlaWb2LzNbZGbvmdn4sL/pkWY21cw+Df6W7WIRVzxU9F4E5ccH35+xwJdmlm5m94R9Zn9b8ngzmxR8x+ZX9zcL/v5fmdmTQWb3rpk1DtYdYGbvB5+rz8ysS/Bdvif4zMw3s1+GxTfVzN40s+8s1AN0XvDZmW9mXYJ6WWb2vyDu2WbWpybvT13vVyy0L3nIzD4KXldJg3wX0C/4rvyuir9H+b/b8RbaX7wafLZfMAtNVFfR5zrYXi/ghWBbjSN9r8ysW/D+zw1iOjAofyPYxkIzGxFW/xIz+yZ4zJMWZN+1/ZsJ4O5V3oDNFZTlAm2AvYBGQdmBwJzgfidgQXD/eOCt4P7NwLXB/VOA/1Wx3aVAq7Dl/wC/CFt3eXD/fmAe0JRQ1rg27PlHEboKTBrwFtC/3DbSgYnAckIZ79CwdVOAJ4P7/cNezx3A+cH9TOAboAmhX5LfAXsTuurMMmCfyt7DoLx9sO0sQr0AHwA/D9Z5STzA3cBfKnj8wOBvMZlQBt2+gvf/IuCRsMdUGH91n4Oa3oDzgKeD+x8BRxLKGsYHf4+2wIagrH5QJyuo/0vg39GOKV63it6LsO/GFqBzsDyi5O8MNATmAJ2Dz0azoLwVsJhgsF9F35ng718I9AzKx4T9zT8BzgjuNyL0HT4LeC/4PrQJPpPtgvhyg/sNgR+AW4LHXgM8ENwfDfQN7u8LfBXBe1Kn+5Xw7wGhfckrwefwEGBx+ees5u9R/u92PLAR6Bg858eEfixV+rkmtH/pVcl7U2Zdudf9MHBecL8B0Di43yL4vzGhjLYlof3LUqBFEMuHYe9Bjf9mupW91XZi+PrAI2bWEygCflJN/X8DbwIPAL8m6KLdTWOD/+cDGe6eB+SZ2XYzyyT0JToF+Dyol0Hoizit5AncvcjMTgWOAk4E7jezI919ZFDlxaDeNDNrFva8p5nZH4I6jQh9+AAmuftGADP7EtgPWFHFazgKmOKhC4xjocy0P/AGoWumlhzT+RQ4ufyD3X2ime0PnAoMAj43s+5VbI8q4v+qmsfV1DnAg8H9l4LlesAr7l4MrDGzycH6g4DuwHvBD/Z0YHWU44mnit6LT4PlWR70dhD62/QIy4T2JvSZXQncYWb9gWKgA6FGZk0V2/ze3ecG9z8FOplZU6CDu78O4O7bAMysL/CiuxcBa81sKqHP5iZgtruvDuotAd4NnnM+MCC4fxJwiO2cFbyZmWW4++ZI3pwK1MV+5Y3gc/ilVdyrA5X/PQoo+3cjWF4JYGZzCTV4ueze57qiUyBKyj4GbrLQIafX3P3boPxqMzsjuL9PEGdbYKq7rw/ieoWd72W0/2Ypp8aNZ7CzLgKyCf3iWwscRugX17aqHuvuK8xsrZmdAPQm9It8d20P/i8Ou1+yXI9Qxnmnuz9RTUwOzAJmmdl7hL54I0tWl68ePO9Z7v51+AozO7pcHEXU7qo1O4LYqnyu4IsxGhhtoQEU/dm5Y65IhfFHk5m1AE4ADjUzJ7TTcOD1KmJa6O7HxCqmeKnsvTCzPwZVtoRXB65y94nlnuMiQr0TR7r7DguNB6jumrrlP4sRdw1W8Tzh37WS7xmEvvs/LWmMd0cc9ivhr6uya4FU9vc4nrJ/t/LPV/J93d3P9Y9A87DlFsA6AHcfbWafAD8DxgddycWEGsNj3D3fzKZQ/eej1n+zVFejY57BcYTHCaX+TuiX2OrgF9wFhHYM1XkKeJ5QBlJUw3hrYiLwawsdb8LMOlhoYEIpC43eOyKsqCeh7tYSJcd++gIbg6xyInBV2DGNwyOIZYeZ1a+gfBZwnJm1MrN0QhnJ1IheXWjbJ5jZXsH9pkAXQl1u4fIIdWmX2J34a+oXwHPuvp+7d3L3fYDvgfXAWcFxqTaEursAvgayzOyYIKb6ZtYtBnHFQ2XvRb8K6k4ELi/5rJjZT8ysCaHvWXbQcA4g1KNRY0HvzEoz+3nw/A2Dz8+HhI6Lpwff8f6EPpuRehe4qmQhyBgjlkD7lYq+KxX9PSJV1ee6/LbCTQHOL/mOAr8idGim5EfGd+7+EKFsuweh92tD0HB2BX4aPG42of1LczOrR6h7vkSt/mYSWeNZMthlIfA+oTe9ZPDNv4BfmdkXQFd2/TVWkbGEulBr02VbLXd/l1BG9rGZzQdeZdcPa33gXgsd5J9LqLG8Jmz9NjP7nNAX+5Kg7LbgcfOC9+S2CMIZFdQvM2Ao6A67ntAX4wvgU3d/M/JXyZHAHDObR6g75yl3n12uzmRC3TNzLTQQZHfir6lz2DXL/B+hbqSVwJeEdnSfEfpRUkCokflH8FmaCxwbg7jiobL34pwK6j5F6L35zEIDY54glMG8APQKPscXAotqEc8FhLr45hE6Htc2iG8eoc/gB8Cf3L2qLuHyrg7imxccrrisugeQmPuVeUCRhQZT/Y7K/x4RqeZz/R/gcat4wNAoQo3rF8HjMoB7g3XDgAXB/qo78F9gAlDPzL4iNOhpZrD9HwiNcZgFzCB0/HNj8Dy78zeTMHU+w5CFzl+6390r+uWdMIKujz+4+5x4x7InKTmuYmYtCX2p+9RwRy2yi2TZr9S1sO9bPUI/kv5dcsxbaqe2A4ZqxMyuBy6ndsc6Jbm9ZaGBVw2A29RwSm1pv1KlkRaaXKYRoez+jfiGs+fQ3LYiIiI1pLltRUREakiNp4iISA2p8RQREakhNZ4iIiI1pMZTRESkhtR4ioiI1ND/A74GHNQFNDfl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72955" y="1133225"/>
            <a:ext cx="3822800" cy="3905366"/>
          </a:xfrm>
          <a:prstGeom prst="rect">
            <a:avLst/>
          </a:prstGeom>
        </p:spPr>
      </p:pic>
      <p:pic>
        <p:nvPicPr>
          <p:cNvPr id="8" name="Picture 7"/>
          <p:cNvPicPr>
            <a:picLocks noChangeAspect="1"/>
          </p:cNvPicPr>
          <p:nvPr/>
        </p:nvPicPr>
        <p:blipFill>
          <a:blip r:embed="rId3"/>
          <a:stretch>
            <a:fillRect/>
          </a:stretch>
        </p:blipFill>
        <p:spPr>
          <a:xfrm>
            <a:off x="4127850" y="1901284"/>
            <a:ext cx="4608068" cy="2124178"/>
          </a:xfrm>
          <a:prstGeom prst="rect">
            <a:avLst/>
          </a:prstGeom>
        </p:spPr>
      </p:pic>
    </p:spTree>
    <p:extLst>
      <p:ext uri="{BB962C8B-B14F-4D97-AF65-F5344CB8AC3E}">
        <p14:creationId xmlns:p14="http://schemas.microsoft.com/office/powerpoint/2010/main" val="335035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Clr>
                <a:schemeClr val="dk1"/>
              </a:buClr>
              <a:buSzPts val="1500"/>
              <a:buChar char="●"/>
            </a:pPr>
            <a:r>
              <a:rPr lang="en" sz="1500" dirty="0">
                <a:solidFill>
                  <a:schemeClr val="dk1"/>
                </a:solidFill>
              </a:rPr>
              <a:t>Pada tahap </a:t>
            </a:r>
            <a:r>
              <a:rPr lang="en" sz="1500" b="1" i="1" dirty="0">
                <a:solidFill>
                  <a:schemeClr val="dk1"/>
                </a:solidFill>
              </a:rPr>
              <a:t>cleaning data</a:t>
            </a:r>
            <a:r>
              <a:rPr lang="en" sz="1500" dirty="0">
                <a:solidFill>
                  <a:schemeClr val="dk1"/>
                </a:solidFill>
              </a:rPr>
              <a:t>, tunjukan</a:t>
            </a:r>
            <a:r>
              <a:rPr lang="en" sz="1500" i="1" dirty="0">
                <a:solidFill>
                  <a:schemeClr val="dk1"/>
                </a:solidFill>
              </a:rPr>
              <a:t> </a:t>
            </a:r>
            <a:r>
              <a:rPr lang="en" sz="1500" b="1" i="1" dirty="0">
                <a:solidFill>
                  <a:schemeClr val="dk1"/>
                </a:solidFill>
              </a:rPr>
              <a:t>null</a:t>
            </a:r>
            <a:r>
              <a:rPr lang="en" sz="1500" b="1" dirty="0">
                <a:solidFill>
                  <a:schemeClr val="dk1"/>
                </a:solidFill>
              </a:rPr>
              <a:t> </a:t>
            </a:r>
            <a:r>
              <a:rPr lang="en" sz="1500" dirty="0">
                <a:solidFill>
                  <a:schemeClr val="dk1"/>
                </a:solidFill>
              </a:rPr>
              <a:t>atau </a:t>
            </a:r>
            <a:r>
              <a:rPr lang="en" sz="1500" b="1" i="1" dirty="0">
                <a:solidFill>
                  <a:schemeClr val="dk1"/>
                </a:solidFill>
              </a:rPr>
              <a:t>missing value</a:t>
            </a:r>
            <a:r>
              <a:rPr lang="en" sz="1500" dirty="0">
                <a:solidFill>
                  <a:schemeClr val="dk1"/>
                </a:solidFill>
              </a:rPr>
              <a:t> serta </a:t>
            </a:r>
            <a:r>
              <a:rPr lang="en" sz="1500" b="1" i="1" dirty="0">
                <a:solidFill>
                  <a:schemeClr val="dk1"/>
                </a:solidFill>
              </a:rPr>
              <a:t>duplicated value</a:t>
            </a:r>
            <a:r>
              <a:rPr lang="en" sz="1500" dirty="0">
                <a:solidFill>
                  <a:schemeClr val="dk1"/>
                </a:solidFill>
              </a:rPr>
              <a:t> pada dataset, serta cara penyelesaiannya.</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Tulislah pula proses </a:t>
            </a:r>
            <a:r>
              <a:rPr lang="en" sz="1500" b="1" dirty="0">
                <a:solidFill>
                  <a:schemeClr val="dk1"/>
                </a:solidFill>
              </a:rPr>
              <a:t>extract datetime data </a:t>
            </a:r>
            <a:r>
              <a:rPr lang="en" sz="1500" dirty="0">
                <a:solidFill>
                  <a:schemeClr val="dk1"/>
                </a:solidFill>
              </a:rPr>
              <a:t> sebelum dilakukan model machine learning.</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Tunjukan </a:t>
            </a:r>
            <a:r>
              <a:rPr lang="en" sz="1500" b="1" dirty="0">
                <a:solidFill>
                  <a:schemeClr val="dk1"/>
                </a:solidFill>
              </a:rPr>
              <a:t>Split Data </a:t>
            </a:r>
            <a:r>
              <a:rPr lang="en" sz="1500" dirty="0">
                <a:solidFill>
                  <a:schemeClr val="dk1"/>
                </a:solidFill>
              </a:rPr>
              <a:t>sebelum melakukan model machine  learning</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Tulislah proses </a:t>
            </a:r>
            <a:r>
              <a:rPr lang="en" sz="1500" b="1" dirty="0">
                <a:solidFill>
                  <a:schemeClr val="dk1"/>
                </a:solidFill>
              </a:rPr>
              <a:t>feature encoding </a:t>
            </a:r>
            <a:r>
              <a:rPr lang="en" sz="1500" dirty="0">
                <a:solidFill>
                  <a:schemeClr val="dk1"/>
                </a:solidFill>
              </a:rPr>
              <a:t>pada tahap ini (gunakan get_dummy)</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b="1" dirty="0">
                <a:solidFill>
                  <a:schemeClr val="dk1"/>
                </a:solidFill>
              </a:rPr>
              <a:t>Source code</a:t>
            </a:r>
            <a:r>
              <a:rPr lang="en" sz="1500" dirty="0">
                <a:solidFill>
                  <a:schemeClr val="dk1"/>
                </a:solidFill>
              </a:rPr>
              <a:t> yang sudah kamu buat, dapat ditampilkan dan berikan link untuk mengakses file tersebut. Contohnya seperti di pojok kanan bawah.</a:t>
            </a:r>
            <a:endParaRPr sz="1500" dirty="0">
              <a:solidFill>
                <a:schemeClr val="dk1"/>
              </a:solidFill>
            </a:endParaRPr>
          </a:p>
        </p:txBody>
      </p:sp>
      <p:sp>
        <p:nvSpPr>
          <p:cNvPr id="56" name="Google Shape;56;p13"/>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235922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560525"/>
            <a:ext cx="1874452" cy="529180"/>
          </a:xfrm>
        </p:spPr>
        <p:txBody>
          <a:bodyPr/>
          <a:lstStyle/>
          <a:p>
            <a:pPr marL="114300" indent="0">
              <a:buNone/>
            </a:pPr>
            <a:r>
              <a:rPr lang="en" b="1" i="1" dirty="0">
                <a:solidFill>
                  <a:schemeClr val="dk1"/>
                </a:solidFill>
              </a:rPr>
              <a:t>cleaning data</a:t>
            </a:r>
            <a:endParaRPr lang="en-US" dirty="0"/>
          </a:p>
        </p:txBody>
      </p:sp>
      <p:sp>
        <p:nvSpPr>
          <p:cNvPr id="4" name="Google Shape;54;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Cleaning &amp; Preprocessing</a:t>
            </a:r>
            <a:endParaRPr sz="1798" dirty="0">
              <a:solidFill>
                <a:schemeClr val="lt1"/>
              </a:solidFill>
              <a:latin typeface="Roboto"/>
              <a:ea typeface="Roboto"/>
              <a:cs typeface="Roboto"/>
              <a:sym typeface="Roboto"/>
            </a:endParaRPr>
          </a:p>
        </p:txBody>
      </p:sp>
      <p:pic>
        <p:nvPicPr>
          <p:cNvPr id="5" name="Picture 4"/>
          <p:cNvPicPr>
            <a:picLocks noChangeAspect="1"/>
          </p:cNvPicPr>
          <p:nvPr/>
        </p:nvPicPr>
        <p:blipFill>
          <a:blip r:embed="rId2"/>
          <a:stretch>
            <a:fillRect/>
          </a:stretch>
        </p:blipFill>
        <p:spPr>
          <a:xfrm>
            <a:off x="311700" y="1089705"/>
            <a:ext cx="2324424" cy="1905266"/>
          </a:xfrm>
          <a:prstGeom prst="rect">
            <a:avLst/>
          </a:prstGeom>
        </p:spPr>
      </p:pic>
      <p:pic>
        <p:nvPicPr>
          <p:cNvPr id="6" name="Picture 5"/>
          <p:cNvPicPr>
            <a:picLocks noChangeAspect="1"/>
          </p:cNvPicPr>
          <p:nvPr/>
        </p:nvPicPr>
        <p:blipFill>
          <a:blip r:embed="rId3"/>
          <a:stretch>
            <a:fillRect/>
          </a:stretch>
        </p:blipFill>
        <p:spPr>
          <a:xfrm>
            <a:off x="126791" y="2994971"/>
            <a:ext cx="8002117" cy="590632"/>
          </a:xfrm>
          <a:prstGeom prst="rect">
            <a:avLst/>
          </a:prstGeom>
        </p:spPr>
      </p:pic>
      <p:pic>
        <p:nvPicPr>
          <p:cNvPr id="7" name="Picture 6"/>
          <p:cNvPicPr>
            <a:picLocks noChangeAspect="1"/>
          </p:cNvPicPr>
          <p:nvPr/>
        </p:nvPicPr>
        <p:blipFill>
          <a:blip r:embed="rId4"/>
          <a:stretch>
            <a:fillRect/>
          </a:stretch>
        </p:blipFill>
        <p:spPr>
          <a:xfrm>
            <a:off x="311700" y="3896010"/>
            <a:ext cx="1838582" cy="609685"/>
          </a:xfrm>
          <a:prstGeom prst="rect">
            <a:avLst/>
          </a:prstGeom>
        </p:spPr>
      </p:pic>
      <p:sp>
        <p:nvSpPr>
          <p:cNvPr id="8" name="TextBox 7"/>
          <p:cNvSpPr txBox="1"/>
          <p:nvPr/>
        </p:nvSpPr>
        <p:spPr>
          <a:xfrm>
            <a:off x="3762703" y="1089705"/>
            <a:ext cx="4498428" cy="1323439"/>
          </a:xfrm>
          <a:prstGeom prst="rect">
            <a:avLst/>
          </a:prstGeom>
          <a:noFill/>
        </p:spPr>
        <p:txBody>
          <a:bodyPr wrap="square" rtlCol="0">
            <a:spAutoFit/>
          </a:bodyPr>
          <a:lstStyle/>
          <a:p>
            <a:pPr algn="just"/>
            <a:r>
              <a:rPr lang="en-US" sz="2000" dirty="0" err="1" smtClean="0"/>
              <a:t>Karena</a:t>
            </a:r>
            <a:r>
              <a:rPr lang="en-US" sz="2000" dirty="0" smtClean="0"/>
              <a:t> </a:t>
            </a:r>
            <a:r>
              <a:rPr lang="en-US" sz="2000" dirty="0" err="1" smtClean="0"/>
              <a:t>jumlah</a:t>
            </a:r>
            <a:r>
              <a:rPr lang="en-US" sz="2000" dirty="0" smtClean="0"/>
              <a:t> missing value </a:t>
            </a:r>
            <a:r>
              <a:rPr lang="en-US" sz="2000" dirty="0" err="1" smtClean="0"/>
              <a:t>dibawah</a:t>
            </a:r>
            <a:r>
              <a:rPr lang="en-US" sz="2000" dirty="0" smtClean="0"/>
              <a:t> 10% </a:t>
            </a:r>
            <a:r>
              <a:rPr lang="en-US" sz="2000" dirty="0" err="1" smtClean="0"/>
              <a:t>maka</a:t>
            </a:r>
            <a:r>
              <a:rPr lang="en-US" sz="2000" dirty="0" smtClean="0"/>
              <a:t> </a:t>
            </a:r>
            <a:r>
              <a:rPr lang="en-US" sz="2000" dirty="0" err="1" smtClean="0"/>
              <a:t>dihapus</a:t>
            </a:r>
            <a:r>
              <a:rPr lang="en-US" sz="2000" dirty="0" smtClean="0"/>
              <a:t> </a:t>
            </a:r>
            <a:r>
              <a:rPr lang="en-US" sz="2000" dirty="0" err="1" smtClean="0"/>
              <a:t>saja</a:t>
            </a:r>
            <a:r>
              <a:rPr lang="en-US" sz="2000" dirty="0" smtClean="0"/>
              <a:t> </a:t>
            </a:r>
            <a:r>
              <a:rPr lang="en-US" sz="2000" dirty="0" err="1" smtClean="0"/>
              <a:t>dan</a:t>
            </a:r>
            <a:r>
              <a:rPr lang="en-US" sz="2000" dirty="0" smtClean="0"/>
              <a:t> </a:t>
            </a:r>
            <a:r>
              <a:rPr lang="en-US" sz="2000" dirty="0" err="1" smtClean="0"/>
              <a:t>juga</a:t>
            </a:r>
            <a:r>
              <a:rPr lang="en-US" sz="2000" dirty="0" smtClean="0"/>
              <a:t> </a:t>
            </a:r>
            <a:r>
              <a:rPr lang="en-US" sz="2000" dirty="0" err="1" smtClean="0"/>
              <a:t>setelah</a:t>
            </a:r>
            <a:r>
              <a:rPr lang="en-US" sz="2000" dirty="0" smtClean="0"/>
              <a:t> </a:t>
            </a:r>
            <a:r>
              <a:rPr lang="en-US" sz="2000" dirty="0" err="1" smtClean="0"/>
              <a:t>pengecekan</a:t>
            </a:r>
            <a:r>
              <a:rPr lang="en-US" sz="2000" dirty="0" smtClean="0"/>
              <a:t> </a:t>
            </a:r>
            <a:r>
              <a:rPr lang="en-US" sz="2000" dirty="0" err="1" smtClean="0"/>
              <a:t>tidak</a:t>
            </a:r>
            <a:r>
              <a:rPr lang="en-US" sz="2000" dirty="0" smtClean="0"/>
              <a:t> di </a:t>
            </a:r>
            <a:r>
              <a:rPr lang="en-US" sz="2000" dirty="0" err="1" smtClean="0"/>
              <a:t>temukan</a:t>
            </a:r>
            <a:r>
              <a:rPr lang="en-US" sz="2000" dirty="0" smtClean="0"/>
              <a:t> data yang </a:t>
            </a:r>
            <a:r>
              <a:rPr lang="en-US" sz="2000" dirty="0" err="1" smtClean="0"/>
              <a:t>duplikat</a:t>
            </a:r>
            <a:endParaRPr lang="en-US" sz="2000" dirty="0"/>
          </a:p>
        </p:txBody>
      </p:sp>
    </p:spTree>
    <p:extLst>
      <p:ext uri="{BB962C8B-B14F-4D97-AF65-F5344CB8AC3E}">
        <p14:creationId xmlns:p14="http://schemas.microsoft.com/office/powerpoint/2010/main" val="56876572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829</Words>
  <Application>Microsoft Office PowerPoint</Application>
  <PresentationFormat>On-screen Show (16:9)</PresentationFormat>
  <Paragraphs>132</Paragraphs>
  <Slides>21</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Nunito</vt:lpstr>
      <vt:lpstr>Roboto</vt:lpstr>
      <vt:lpstr>Dosis</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&amp; Preprocessing</vt:lpstr>
      <vt:lpstr>Data Cleaning &amp; Preprocessing</vt:lpstr>
      <vt:lpstr>Data Cleaning &amp; Preprocessing</vt:lpstr>
      <vt:lpstr>Data Cleaning &amp; Preprocessing</vt:lpstr>
      <vt:lpstr>Data Cleaning &amp; Preprocessing</vt:lpstr>
      <vt:lpstr>Data Modeling</vt:lpstr>
      <vt:lpstr>Data Modeling</vt:lpstr>
      <vt:lpstr>Data Modeling</vt:lpstr>
      <vt:lpstr>Data Modeling</vt:lpstr>
      <vt:lpstr>Data Modeling</vt:lpstr>
      <vt:lpstr>interpretasi</vt:lpstr>
      <vt:lpstr>Business Recommendation &amp; Simulation</vt:lpstr>
      <vt:lpstr>Business Recommendation &amp; Simulation</vt:lpstr>
      <vt:lpstr>Business Recommendation &amp;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ASUS</dc:creator>
  <cp:lastModifiedBy>ASUS</cp:lastModifiedBy>
  <cp:revision>4</cp:revision>
  <dcterms:modified xsi:type="dcterms:W3CDTF">2023-05-09T04:08:56Z</dcterms:modified>
</cp:coreProperties>
</file>